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355" r:id="rId4"/>
    <p:sldId id="350" r:id="rId5"/>
    <p:sldId id="330" r:id="rId6"/>
    <p:sldId id="343" r:id="rId7"/>
    <p:sldId id="345" r:id="rId8"/>
    <p:sldId id="347" r:id="rId9"/>
    <p:sldId id="353" r:id="rId10"/>
    <p:sldId id="351" r:id="rId11"/>
    <p:sldId id="344" r:id="rId12"/>
    <p:sldId id="356" r:id="rId13"/>
    <p:sldId id="357" r:id="rId14"/>
    <p:sldId id="321" r:id="rId15"/>
    <p:sldId id="335" r:id="rId16"/>
    <p:sldId id="325" r:id="rId17"/>
    <p:sldId id="328" r:id="rId18"/>
    <p:sldId id="334" r:id="rId19"/>
    <p:sldId id="342" r:id="rId20"/>
    <p:sldId id="337" r:id="rId21"/>
    <p:sldId id="338" r:id="rId22"/>
    <p:sldId id="339" r:id="rId23"/>
    <p:sldId id="340" r:id="rId24"/>
    <p:sldId id="341" r:id="rId25"/>
    <p:sldId id="320" r:id="rId26"/>
    <p:sldId id="260" r:id="rId27"/>
    <p:sldId id="262" r:id="rId28"/>
    <p:sldId id="306" r:id="rId29"/>
    <p:sldId id="259" r:id="rId30"/>
    <p:sldId id="287" r:id="rId31"/>
    <p:sldId id="279" r:id="rId32"/>
    <p:sldId id="258" r:id="rId33"/>
    <p:sldId id="317" r:id="rId34"/>
    <p:sldId id="28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91" d="100"/>
          <a:sy n="91" d="100"/>
        </p:scale>
        <p:origin x="58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30E2E-8C29-46EF-AE69-C96A6CD79FF6}" type="datetimeFigureOut">
              <a:rPr lang="en-US" smtClean="0"/>
              <a:t>5/5/2014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2F314-BDC6-4F80-930B-31F82E0EE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2F314-BDC6-4F80-930B-31F82E0EEE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2F314-BDC6-4F80-930B-31F82E0EEE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6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 cap="all" baseline="0">
          <a:solidFill>
            <a:schemeClr val="tx1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62745"/>
            <a:ext cx="3095625" cy="188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470025"/>
          </a:xfrm>
        </p:spPr>
        <p:txBody>
          <a:bodyPr/>
          <a:lstStyle/>
          <a:p>
            <a:pPr algn="l"/>
            <a:r>
              <a:rPr lang="de-DE" sz="2400" cap="none" dirty="0" smtClean="0"/>
              <a:t>From Hepatocytes to Whole Liver </a:t>
            </a:r>
            <a:r>
              <a:rPr lang="de-DE" sz="2400" cap="none" dirty="0"/>
              <a:t>F</a:t>
            </a:r>
            <a:r>
              <a:rPr lang="de-DE" sz="2400" cap="none" dirty="0" smtClean="0"/>
              <a:t>unction:</a:t>
            </a:r>
            <a:br>
              <a:rPr lang="de-DE" sz="2400" cap="none" dirty="0" smtClean="0"/>
            </a:br>
            <a:r>
              <a:rPr lang="de-DE" sz="2400" cap="none" dirty="0" smtClean="0"/>
              <a:t>A Multi-scale Model of Human Galactose </a:t>
            </a:r>
            <a:r>
              <a:rPr lang="de-DE" sz="2400" cap="none" dirty="0" err="1" smtClean="0"/>
              <a:t>Metabolism</a:t>
            </a:r>
            <a:r>
              <a:rPr lang="de-DE" sz="2400" cap="none" dirty="0" smtClean="0"/>
              <a:t/>
            </a:r>
            <a:br>
              <a:rPr lang="de-DE" sz="2400" cap="none" dirty="0" smtClean="0"/>
            </a:br>
            <a:r>
              <a:rPr lang="de-DE" sz="2400" cap="none" dirty="0" smtClean="0"/>
              <a:t>- Sampling Parameter </a:t>
            </a:r>
            <a:r>
              <a:rPr lang="de-DE" sz="2400" cap="none" dirty="0" err="1" smtClean="0"/>
              <a:t>Distributions</a:t>
            </a:r>
            <a:r>
              <a:rPr lang="de-DE" sz="2400" cap="none" dirty="0" smtClean="0"/>
              <a:t/>
            </a:r>
            <a:br>
              <a:rPr lang="de-DE" sz="2400" cap="none" dirty="0" smtClean="0"/>
            </a:br>
            <a:r>
              <a:rPr lang="de-DE" sz="1800" b="0" i="1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König M. &amp; Holzhütter HG.</a:t>
            </a:r>
            <a:endParaRPr lang="en-US" sz="1800" b="0" i="1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074" name="Picture 2" descr="Virtual Liv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29790"/>
            <a:ext cx="1169544" cy="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29790"/>
            <a:ext cx="115660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ite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829790"/>
            <a:ext cx="1143000" cy="4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98" y="4870085"/>
            <a:ext cx="4267200" cy="20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31" y="2574245"/>
            <a:ext cx="3504024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-Up Arrow 7"/>
          <p:cNvSpPr/>
          <p:nvPr/>
        </p:nvSpPr>
        <p:spPr>
          <a:xfrm>
            <a:off x="6541644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Left-Up Arrow 14"/>
          <p:cNvSpPr/>
          <p:nvPr/>
        </p:nvSpPr>
        <p:spPr>
          <a:xfrm rot="5400000">
            <a:off x="914400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15"/>
            <a:ext cx="9144000" cy="2286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7721"/>
            <a:ext cx="9144000" cy="2286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704" y="228600"/>
            <a:ext cx="160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Periportal</a:t>
            </a:r>
            <a:r>
              <a:rPr lang="de-DE" dirty="0" smtClean="0"/>
              <a:t> Peak</a:t>
            </a:r>
          </a:p>
          <a:p>
            <a:r>
              <a:rPr lang="de-DE" dirty="0" smtClean="0"/>
              <a:t>0.25s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438400"/>
            <a:ext cx="160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Periportal</a:t>
            </a:r>
            <a:r>
              <a:rPr lang="de-DE" dirty="0" smtClean="0"/>
              <a:t> Peak</a:t>
            </a:r>
          </a:p>
          <a:p>
            <a:r>
              <a:rPr lang="de-DE" dirty="0" smtClean="0"/>
              <a:t>0.5s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7534"/>
            <a:ext cx="9144000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46466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 smtClean="0"/>
              <a:t>Periportal</a:t>
            </a:r>
            <a:r>
              <a:rPr lang="de-DE" dirty="0" smtClean="0"/>
              <a:t> Peak</a:t>
            </a:r>
            <a:endParaRPr lang="de-DE" dirty="0"/>
          </a:p>
          <a:p>
            <a:r>
              <a:rPr lang="de-DE" dirty="0"/>
              <a:t>1</a:t>
            </a:r>
            <a:r>
              <a:rPr lang="de-DE" dirty="0" smtClean="0"/>
              <a:t>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-89443"/>
            <a:ext cx="1274228" cy="11923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652" y="2443655"/>
            <a:ext cx="5355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Increase</a:t>
            </a:r>
            <a:r>
              <a:rPr lang="de-DE" dirty="0" smtClean="0"/>
              <a:t> in </a:t>
            </a:r>
            <a:r>
              <a:rPr lang="de-DE" dirty="0" err="1" smtClean="0"/>
              <a:t>peak</a:t>
            </a:r>
            <a:r>
              <a:rPr lang="de-DE" dirty="0" smtClean="0"/>
              <a:t> </a:t>
            </a:r>
            <a:r>
              <a:rPr lang="de-DE" dirty="0" err="1" smtClean="0"/>
              <a:t>duration</a:t>
            </a:r>
            <a:r>
              <a:rPr lang="de-DE" dirty="0" smtClean="0"/>
              <a:t> </a:t>
            </a:r>
            <a:r>
              <a:rPr lang="de-DE" dirty="0" err="1" smtClean="0"/>
              <a:t>broadens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dilution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,</a:t>
            </a:r>
          </a:p>
          <a:p>
            <a:r>
              <a:rPr lang="de-DE" dirty="0" err="1"/>
              <a:t>e</a:t>
            </a:r>
            <a:r>
              <a:rPr lang="de-DE" dirty="0" err="1" smtClean="0"/>
              <a:t>specially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tail</a:t>
            </a:r>
            <a:r>
              <a:rPr lang="de-DE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6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</a:t>
            </a:r>
            <a:r>
              <a:rPr lang="de-DE" dirty="0" err="1" smtClean="0"/>
              <a:t>indicator</a:t>
            </a:r>
            <a:r>
              <a:rPr lang="de-DE" dirty="0" smtClean="0"/>
              <a:t> Dilution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25" y="2294621"/>
            <a:ext cx="7652375" cy="4525963"/>
          </a:xfrm>
        </p:spPr>
      </p:pic>
      <p:sp>
        <p:nvSpPr>
          <p:cNvPr id="5" name="TextBox 4"/>
          <p:cNvSpPr txBox="1"/>
          <p:nvPr/>
        </p:nvSpPr>
        <p:spPr>
          <a:xfrm>
            <a:off x="745812" y="1167387"/>
            <a:ext cx="7551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dilution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experimental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4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en-US" dirty="0"/>
          </a:p>
          <a:p>
            <a:r>
              <a:rPr lang="de-DE" dirty="0" err="1" smtClean="0"/>
              <a:t>Periportal</a:t>
            </a:r>
            <a:r>
              <a:rPr lang="de-DE" dirty="0" smtClean="0"/>
              <a:t> Peak (</a:t>
            </a:r>
            <a:r>
              <a:rPr lang="de-DE" dirty="0" err="1" smtClean="0"/>
              <a:t>rectangular</a:t>
            </a:r>
            <a:r>
              <a:rPr lang="de-DE" dirty="0" smtClean="0"/>
              <a:t>, </a:t>
            </a:r>
            <a:r>
              <a:rPr lang="de-DE" dirty="0" err="1" smtClean="0"/>
              <a:t>duration</a:t>
            </a:r>
            <a:r>
              <a:rPr lang="de-DE" dirty="0" smtClean="0"/>
              <a:t> 0.5s)</a:t>
            </a:r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fitting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free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peak</a:t>
            </a:r>
            <a:r>
              <a:rPr lang="de-DE" dirty="0" smtClean="0"/>
              <a:t> </a:t>
            </a:r>
            <a:r>
              <a:rPr lang="de-DE" dirty="0" err="1" smtClean="0"/>
              <a:t>duration</a:t>
            </a:r>
            <a:r>
              <a:rPr lang="de-DE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7755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r>
              <a:rPr lang="de-DE" dirty="0" smtClean="0"/>
              <a:t>Modeling Pipeline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421" y="2086669"/>
            <a:ext cx="175260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Sampling </a:t>
            </a:r>
            <a:r>
              <a:rPr lang="de-DE" sz="1600" b="1" dirty="0" err="1" smtClean="0"/>
              <a:t>Sinusoidal</a:t>
            </a:r>
            <a:r>
              <a:rPr lang="de-DE" sz="1600" b="1" dirty="0" smtClean="0"/>
              <a:t> Unit </a:t>
            </a:r>
            <a:r>
              <a:rPr lang="de-DE" sz="1600" b="1" dirty="0" err="1" smtClean="0"/>
              <a:t>Architectures</a:t>
            </a:r>
            <a:r>
              <a:rPr lang="de-DE" sz="16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LHS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Mixed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691492" y="3194109"/>
            <a:ext cx="533400" cy="471964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3532414" y="3153624"/>
            <a:ext cx="1752600" cy="5847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C++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1252331"/>
            <a:ext cx="2667000" cy="10772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Algorithm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Method</a:t>
            </a:r>
            <a:r>
              <a:rPr lang="de-DE" sz="1600" dirty="0" smtClean="0"/>
              <a:t> (ODE, SS, MCA)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Parameters (</a:t>
            </a:r>
            <a:r>
              <a:rPr lang="de-DE" sz="1600" dirty="0" err="1" smtClean="0"/>
              <a:t>tolerances</a:t>
            </a:r>
            <a:r>
              <a:rPr lang="de-DE" sz="1600" dirty="0" smtClean="0"/>
              <a:t>, </a:t>
            </a:r>
            <a:r>
              <a:rPr lang="de-DE" sz="1600" dirty="0" err="1" smtClean="0"/>
              <a:t>stepsize</a:t>
            </a:r>
            <a:r>
              <a:rPr lang="de-DE" sz="1600" dirty="0" smtClean="0"/>
              <a:t>,..)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4543961"/>
            <a:ext cx="2667000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Timecourse</a:t>
            </a:r>
            <a:r>
              <a:rPr lang="de-DE" sz="1600" b="1" dirty="0" smtClean="0"/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Define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 in </a:t>
            </a:r>
            <a:r>
              <a:rPr lang="de-DE" sz="1600" dirty="0" err="1"/>
              <a:t>b</a:t>
            </a:r>
            <a:r>
              <a:rPr lang="de-DE" sz="1600" dirty="0" err="1" smtClean="0"/>
              <a:t>oundary</a:t>
            </a:r>
            <a:r>
              <a:rPr lang="de-DE" sz="1600" dirty="0" smtClean="0"/>
              <a:t> </a:t>
            </a:r>
            <a:r>
              <a:rPr lang="de-DE" sz="1600" dirty="0" err="1" smtClean="0"/>
              <a:t>conditions</a:t>
            </a:r>
            <a:r>
              <a:rPr lang="de-DE" sz="1600" dirty="0" smtClean="0"/>
              <a:t> (</a:t>
            </a:r>
            <a:r>
              <a:rPr lang="de-DE" sz="1600" dirty="0" err="1" smtClean="0"/>
              <a:t>peaks</a:t>
            </a:r>
            <a:r>
              <a:rPr lang="de-DE" sz="1600" dirty="0" smtClean="0"/>
              <a:t>, </a:t>
            </a:r>
            <a:r>
              <a:rPr lang="de-DE" sz="1600" dirty="0" err="1" smtClean="0"/>
              <a:t>parameters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, 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689065"/>
            <a:ext cx="26670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Database </a:t>
            </a:r>
            <a:r>
              <a:rPr lang="de-DE" sz="1600" b="1" dirty="0" err="1" smtClean="0"/>
              <a:t>storage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Store </a:t>
            </a:r>
            <a:r>
              <a:rPr lang="de-DE" sz="1600" dirty="0" err="1" smtClean="0"/>
              <a:t>models</a:t>
            </a:r>
            <a:r>
              <a:rPr lang="de-DE" sz="1600" dirty="0" smtClean="0"/>
              <a:t>, </a:t>
            </a:r>
            <a:r>
              <a:rPr lang="de-DE" sz="1600" dirty="0" err="1" smtClean="0"/>
              <a:t>algorithms</a:t>
            </a:r>
            <a:r>
              <a:rPr lang="de-DE" sz="1600" dirty="0" smtClean="0"/>
              <a:t>, </a:t>
            </a:r>
            <a:r>
              <a:rPr lang="de-DE" sz="1600" dirty="0" err="1" smtClean="0"/>
              <a:t>samplings</a:t>
            </a:r>
            <a:r>
              <a:rPr lang="de-DE" sz="1600" dirty="0" smtClean="0"/>
              <a:t>, </a:t>
            </a:r>
            <a:r>
              <a:rPr lang="de-DE" sz="1600" dirty="0" err="1" smtClean="0"/>
              <a:t>events</a:t>
            </a:r>
            <a:r>
              <a:rPr lang="de-DE" sz="1600" dirty="0" smtClean="0"/>
              <a:t>, </a:t>
            </a:r>
            <a:r>
              <a:rPr lang="de-DE" sz="1600" dirty="0" err="1"/>
              <a:t>t</a:t>
            </a:r>
            <a:r>
              <a:rPr lang="de-DE" sz="1600" dirty="0" err="1" smtClean="0"/>
              <a:t>imecourses</a:t>
            </a:r>
            <a:r>
              <a:rPr lang="de-DE" sz="1600" dirty="0" smtClean="0"/>
              <a:t>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Reproducibilty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Simplify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endParaRPr lang="de-DE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53786" y="4543961"/>
            <a:ext cx="2296885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Single </a:t>
            </a:r>
            <a:r>
              <a:rPr lang="de-DE" sz="1600" b="1" dirty="0" err="1" smtClean="0"/>
              <a:t>Cell</a:t>
            </a:r>
            <a:r>
              <a:rPr lang="de-DE" sz="1600" b="1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Fit </a:t>
            </a:r>
            <a:r>
              <a:rPr lang="de-DE" sz="1600" dirty="0" err="1" smtClean="0"/>
              <a:t>Vmax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experimental </a:t>
            </a:r>
            <a:r>
              <a:rPr lang="de-DE" sz="1600" dirty="0" err="1" smtClean="0"/>
              <a:t>data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Initialization</a:t>
            </a:r>
            <a:r>
              <a:rPr lang="de-DE" sz="1600" dirty="0" smtClean="0"/>
              <a:t> (i.e. </a:t>
            </a:r>
            <a:r>
              <a:rPr lang="de-DE" sz="1600" dirty="0" err="1" smtClean="0"/>
              <a:t>Galactosemias</a:t>
            </a:r>
            <a:r>
              <a:rPr lang="de-DE" sz="16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732" y="277319"/>
            <a:ext cx="2296885" cy="10772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Tissue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parameter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distributions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Fit </a:t>
            </a:r>
            <a:r>
              <a:rPr lang="de-DE" sz="1600" dirty="0" err="1" smtClean="0"/>
              <a:t>distributions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experimental </a:t>
            </a:r>
            <a:r>
              <a:rPr lang="de-DE" sz="1600" dirty="0" err="1" smtClean="0"/>
              <a:t>data</a:t>
            </a:r>
            <a:endParaRPr lang="de-DE" sz="1600" dirty="0" smtClean="0"/>
          </a:p>
        </p:txBody>
      </p:sp>
      <p:sp>
        <p:nvSpPr>
          <p:cNvPr id="14" name="Right Arrow 13"/>
          <p:cNvSpPr/>
          <p:nvPr/>
        </p:nvSpPr>
        <p:spPr>
          <a:xfrm rot="18900000">
            <a:off x="2739421" y="3785541"/>
            <a:ext cx="533400" cy="471964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ight Arrow 14"/>
          <p:cNvSpPr/>
          <p:nvPr/>
        </p:nvSpPr>
        <p:spPr>
          <a:xfrm rot="5400000">
            <a:off x="1050471" y="1488882"/>
            <a:ext cx="533400" cy="471964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ight Arrow 15"/>
          <p:cNvSpPr/>
          <p:nvPr/>
        </p:nvSpPr>
        <p:spPr>
          <a:xfrm rot="16200000">
            <a:off x="4142014" y="3935976"/>
            <a:ext cx="533400" cy="471964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6096000" y="4983540"/>
            <a:ext cx="2667000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Postprocessing</a:t>
            </a:r>
            <a:r>
              <a:rPr lang="de-DE" sz="1600" b="1" dirty="0" smtClean="0"/>
              <a:t> &amp; Analysis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Probability-weighted</a:t>
            </a:r>
            <a:r>
              <a:rPr lang="de-DE" sz="1600" dirty="0" smtClean="0"/>
              <a:t> </a:t>
            </a:r>
            <a:r>
              <a:rPr lang="de-DE" sz="1600" dirty="0" err="1" smtClean="0"/>
              <a:t>averaging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Scaling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samples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whole</a:t>
            </a:r>
            <a:r>
              <a:rPr lang="de-DE" sz="1600" dirty="0" smtClean="0"/>
              <a:t> </a:t>
            </a:r>
            <a:r>
              <a:rPr lang="de-DE" sz="1600" dirty="0" err="1" smtClean="0"/>
              <a:t>liver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Generate</a:t>
            </a:r>
            <a:r>
              <a:rPr lang="de-DE" sz="1600" dirty="0" smtClean="0"/>
              <a:t> </a:t>
            </a:r>
            <a:r>
              <a:rPr lang="de-DE" sz="1600" dirty="0" err="1"/>
              <a:t>f</a:t>
            </a:r>
            <a:r>
              <a:rPr lang="de-DE" sz="1600" dirty="0" err="1" smtClean="0"/>
              <a:t>igures</a:t>
            </a:r>
            <a:endParaRPr lang="de-DE" sz="1600" dirty="0" smtClean="0"/>
          </a:p>
        </p:txBody>
      </p:sp>
      <p:sp>
        <p:nvSpPr>
          <p:cNvPr id="18" name="Right Arrow 17"/>
          <p:cNvSpPr/>
          <p:nvPr/>
        </p:nvSpPr>
        <p:spPr>
          <a:xfrm rot="5400000">
            <a:off x="7162800" y="4374118"/>
            <a:ext cx="533400" cy="471964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ight Arrow 18"/>
          <p:cNvSpPr/>
          <p:nvPr/>
        </p:nvSpPr>
        <p:spPr>
          <a:xfrm rot="5400000">
            <a:off x="4028222" y="2514388"/>
            <a:ext cx="533400" cy="471964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38800" y="1252331"/>
            <a:ext cx="0" cy="461506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5402036" y="3234903"/>
            <a:ext cx="533400" cy="47196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897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88222"/>
            <a:ext cx="8229600" cy="2858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"/>
            <a:ext cx="7655658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3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Organ-scale – </a:t>
            </a:r>
            <a:br>
              <a:rPr lang="de-DE" dirty="0" smtClean="0"/>
            </a:br>
            <a:r>
              <a:rPr lang="de-DE" dirty="0" smtClean="0"/>
              <a:t>Whole Liver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86"/>
            <a:ext cx="8229600" cy="1143000"/>
          </a:xfrm>
        </p:spPr>
        <p:txBody>
          <a:bodyPr/>
          <a:lstStyle/>
          <a:p>
            <a:pPr algn="l"/>
            <a:r>
              <a:rPr lang="de-DE" dirty="0" smtClean="0"/>
              <a:t>Organ-Scale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520" y="1934584"/>
            <a:ext cx="3837879" cy="342900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whole </a:t>
            </a:r>
            <a:r>
              <a:rPr lang="en-GB" sz="1800" dirty="0"/>
              <a:t>liver </a:t>
            </a:r>
            <a:r>
              <a:rPr lang="en-GB" sz="1800" dirty="0" smtClean="0"/>
              <a:t>modelled </a:t>
            </a:r>
            <a:r>
              <a:rPr lang="en-GB" sz="1800" dirty="0"/>
              <a:t>by integrating </a:t>
            </a:r>
            <a:r>
              <a:rPr lang="en-GB" sz="1800" dirty="0" smtClean="0"/>
              <a:t>heterogeneous </a:t>
            </a:r>
            <a:r>
              <a:rPr lang="en-GB" sz="1800" dirty="0"/>
              <a:t>contribution </a:t>
            </a:r>
            <a:r>
              <a:rPr lang="en-GB" sz="1800" dirty="0" smtClean="0"/>
              <a:t>of sinusoidal units </a:t>
            </a:r>
            <a:r>
              <a:rPr lang="en-GB" sz="1800" dirty="0"/>
              <a:t>differing in </a:t>
            </a:r>
            <a:r>
              <a:rPr lang="en-GB" sz="1800" dirty="0" smtClean="0"/>
              <a:t>blood-flow and </a:t>
            </a:r>
            <a:r>
              <a:rPr lang="en-GB" sz="1800" dirty="0"/>
              <a:t>tissue-architecture</a:t>
            </a:r>
            <a:endParaRPr lang="en-US" sz="1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7" y="1034681"/>
            <a:ext cx="4615729" cy="270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49" y="4038600"/>
            <a:ext cx="4100374" cy="264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86600" y="646767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[s]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3255" y="4155343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Variation of blood flow</a:t>
            </a:r>
            <a:endParaRPr 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4" y="304800"/>
            <a:ext cx="5083629" cy="158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60775"/>
            <a:ext cx="2941854" cy="249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00" y="4163989"/>
            <a:ext cx="231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Variation of sinusoidal</a:t>
            </a:r>
          </a:p>
          <a:p>
            <a:r>
              <a:rPr lang="de-DE" b="1" dirty="0" smtClean="0"/>
              <a:t>length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2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00400"/>
            <a:ext cx="6096000" cy="35052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Calculation of distributions of sinusoidal units</a:t>
            </a:r>
          </a:p>
          <a:p>
            <a:pPr lvl="1"/>
            <a:r>
              <a:rPr lang="de-DE" dirty="0" smtClean="0"/>
              <a:t>optimized C++ integration routines</a:t>
            </a:r>
          </a:p>
          <a:p>
            <a:pPr lvl="1"/>
            <a:r>
              <a:rPr lang="de-DE" dirty="0" smtClean="0"/>
              <a:t>parallelization &amp; integration</a:t>
            </a:r>
          </a:p>
          <a:p>
            <a:r>
              <a:rPr lang="de-DE" dirty="0" smtClean="0"/>
              <a:t>Simulations of alterations</a:t>
            </a:r>
          </a:p>
          <a:p>
            <a:pPr lvl="1"/>
            <a:r>
              <a:rPr lang="de-DE" b="1" dirty="0" smtClean="0"/>
              <a:t>Galactosemias</a:t>
            </a:r>
          </a:p>
          <a:p>
            <a:pPr lvl="1"/>
            <a:r>
              <a:rPr lang="de-DE" b="1" dirty="0" smtClean="0"/>
              <a:t>homogeneous</a:t>
            </a:r>
          </a:p>
          <a:p>
            <a:pPr lvl="2"/>
            <a:r>
              <a:rPr lang="de-DE" dirty="0" smtClean="0"/>
              <a:t>changes in GEC during aging</a:t>
            </a:r>
          </a:p>
          <a:p>
            <a:pPr lvl="2"/>
            <a:r>
              <a:rPr lang="de-DE" dirty="0" smtClean="0"/>
              <a:t>changes in GEC dring CCL4 intoxication</a:t>
            </a:r>
          </a:p>
          <a:p>
            <a:pPr lvl="2"/>
            <a:r>
              <a:rPr lang="de-DE" dirty="0" smtClean="0"/>
              <a:t>changes in GEC during </a:t>
            </a:r>
          </a:p>
          <a:p>
            <a:pPr lvl="1"/>
            <a:r>
              <a:rPr lang="de-DE" b="1" dirty="0" smtClean="0"/>
              <a:t>heterogeneous</a:t>
            </a:r>
          </a:p>
          <a:p>
            <a:pPr lvl="2"/>
            <a:r>
              <a:rPr lang="de-DE" dirty="0" smtClean="0"/>
              <a:t>local perfusion inhomogenities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71600"/>
            <a:ext cx="830907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7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8"/>
            <a:ext cx="8229600" cy="1143000"/>
          </a:xfrm>
        </p:spPr>
        <p:txBody>
          <a:bodyPr/>
          <a:lstStyle/>
          <a:p>
            <a:r>
              <a:rPr lang="de-DE" dirty="0" smtClean="0"/>
              <a:t>Work in Progress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676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981"/>
            <a:ext cx="2957041" cy="306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3" y="940262"/>
            <a:ext cx="3975362" cy="347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3383555" cy="24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47244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TODO: Improving Integration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generation of optimized C++ code for solver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http://www.baileybio.com/plogger/images/anatomy___physiology/12._powerpoint_-_digestive_system/liver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6410"/>
            <a:ext cx="4386583" cy="56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Liver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443" y="1295400"/>
            <a:ext cx="3657600" cy="3886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liver structured </a:t>
            </a:r>
            <a:r>
              <a:rPr lang="en-US" sz="1600" dirty="0"/>
              <a:t>in </a:t>
            </a:r>
            <a:r>
              <a:rPr lang="en-US" sz="1600" dirty="0" smtClean="0"/>
              <a:t>parallel subunits (</a:t>
            </a:r>
            <a:r>
              <a:rPr lang="en-US" sz="1600" b="1" dirty="0" smtClean="0"/>
              <a:t>liver</a:t>
            </a:r>
            <a:r>
              <a:rPr lang="en-US" sz="1600" dirty="0" smtClean="0"/>
              <a:t> </a:t>
            </a:r>
            <a:r>
              <a:rPr lang="en-US" sz="1600" b="1" dirty="0" smtClean="0"/>
              <a:t>lobule</a:t>
            </a:r>
            <a:r>
              <a:rPr lang="en-US" sz="1600" dirty="0" smtClean="0"/>
              <a:t>)</a:t>
            </a:r>
            <a:endParaRPr lang="de-DE" sz="1600" dirty="0" smtClean="0"/>
          </a:p>
          <a:p>
            <a:r>
              <a:rPr lang="de-DE" sz="1600" dirty="0" smtClean="0"/>
              <a:t>liver lobulus consists of </a:t>
            </a:r>
            <a:r>
              <a:rPr lang="de-DE" sz="1600" b="1" dirty="0" smtClean="0"/>
              <a:t>network of sinusoids</a:t>
            </a:r>
            <a:r>
              <a:rPr lang="de-DE" sz="1600" dirty="0" smtClean="0"/>
              <a:t> connecting hepatic artery and portal vein with the </a:t>
            </a:r>
            <a:r>
              <a:rPr lang="de-DE" sz="1600" b="1" dirty="0" smtClean="0"/>
              <a:t>central vene (periportal </a:t>
            </a:r>
            <a:r>
              <a:rPr lang="de-DE" sz="1600" dirty="0" smtClean="0"/>
              <a:t>→</a:t>
            </a:r>
            <a:r>
              <a:rPr lang="de-DE" sz="1600" b="1" dirty="0" smtClean="0"/>
              <a:t> perivenous)</a:t>
            </a:r>
          </a:p>
          <a:p>
            <a:pPr marL="0" indent="0">
              <a:buNone/>
            </a:pPr>
            <a:endParaRPr lang="de-DE" b="1" dirty="0" smtClean="0"/>
          </a:p>
          <a:p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24385" y="1164771"/>
            <a:ext cx="6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Liver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7909" y="38862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Lobulus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122" y="3238500"/>
            <a:ext cx="35433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Cellular Scale - Hepatocytes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r>
              <a:rPr lang="de-DE" dirty="0" smtClean="0"/>
              <a:t>Galactose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3505200" cy="5486400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liver most </a:t>
            </a:r>
            <a:r>
              <a:rPr lang="en-GB" dirty="0"/>
              <a:t>important organ for </a:t>
            </a:r>
            <a:r>
              <a:rPr lang="en-GB" dirty="0" smtClean="0"/>
              <a:t>whole-body </a:t>
            </a:r>
            <a:r>
              <a:rPr lang="en-GB" dirty="0"/>
              <a:t>metabolism and clearance of </a:t>
            </a:r>
            <a:r>
              <a:rPr lang="en-GB" dirty="0" smtClean="0"/>
              <a:t>galactose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Main enzymatic </a:t>
            </a:r>
            <a:r>
              <a:rPr lang="en-GB" dirty="0"/>
              <a:t>steps 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 err="1"/>
              <a:t>G</a:t>
            </a:r>
            <a:r>
              <a:rPr lang="en-GB" sz="2600" b="1" dirty="0" err="1" smtClean="0"/>
              <a:t>alactokinase</a:t>
            </a:r>
            <a:r>
              <a:rPr lang="en-GB" sz="2600" b="1" dirty="0" smtClean="0"/>
              <a:t> </a:t>
            </a:r>
            <a:r>
              <a:rPr lang="en-GB" sz="2600" b="1" dirty="0"/>
              <a:t>(</a:t>
            </a:r>
            <a:r>
              <a:rPr lang="en-GB" sz="2600" b="1" dirty="0" smtClean="0"/>
              <a:t>GALK) </a:t>
            </a:r>
            <a:r>
              <a:rPr lang="en-GB" sz="2600" dirty="0" smtClean="0"/>
              <a:t>phosphorylation </a:t>
            </a:r>
            <a:r>
              <a:rPr lang="en-GB" sz="2600" dirty="0"/>
              <a:t>of galactose (gal) to galactose 1-phosphate (gal1p) </a:t>
            </a:r>
            <a:r>
              <a:rPr lang="en-GB" sz="2600" dirty="0" smtClean="0"/>
              <a:t>catalysed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/>
              <a:t>G</a:t>
            </a:r>
            <a:r>
              <a:rPr lang="en-GB" sz="2600" b="1" dirty="0" smtClean="0"/>
              <a:t>alactose-1-phosphate </a:t>
            </a:r>
            <a:r>
              <a:rPr lang="en-GB" sz="2600" b="1" dirty="0" err="1" smtClean="0"/>
              <a:t>uridyl</a:t>
            </a:r>
            <a:r>
              <a:rPr lang="en-GB" sz="2600" b="1" dirty="0"/>
              <a:t> transferase (</a:t>
            </a:r>
            <a:r>
              <a:rPr lang="en-GB" sz="2600" b="1" dirty="0" smtClean="0"/>
              <a:t>GALT)</a:t>
            </a:r>
            <a:br>
              <a:rPr lang="en-GB" sz="2600" b="1" dirty="0" smtClean="0"/>
            </a:br>
            <a:r>
              <a:rPr lang="en-GB" sz="2600" dirty="0" smtClean="0"/>
              <a:t>conversion </a:t>
            </a:r>
            <a:r>
              <a:rPr lang="en-GB" sz="2600" dirty="0"/>
              <a:t>of gal1p to UDP-galactose (</a:t>
            </a:r>
            <a:r>
              <a:rPr lang="en-GB" sz="2600" dirty="0" err="1"/>
              <a:t>udpgal</a:t>
            </a:r>
            <a:r>
              <a:rPr lang="en-GB" sz="2600" dirty="0" smtClean="0"/>
              <a:t>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/>
              <a:t>UDP-galactose 4´-epimerase (</a:t>
            </a:r>
            <a:r>
              <a:rPr lang="en-GB" sz="2600" b="1" dirty="0" smtClean="0"/>
              <a:t>GALE)</a:t>
            </a:r>
            <a:br>
              <a:rPr lang="en-GB" sz="2600" b="1" dirty="0" smtClean="0"/>
            </a:br>
            <a:r>
              <a:rPr lang="en-GB" sz="2600" dirty="0" smtClean="0"/>
              <a:t>interconversion </a:t>
            </a:r>
            <a:r>
              <a:rPr lang="en-GB" sz="2600" dirty="0"/>
              <a:t>of </a:t>
            </a:r>
            <a:r>
              <a:rPr lang="en-GB" sz="2600" dirty="0" err="1"/>
              <a:t>udpgal</a:t>
            </a:r>
            <a:r>
              <a:rPr lang="en-GB" sz="2600" dirty="0"/>
              <a:t> and UDP-glucose (</a:t>
            </a:r>
            <a:r>
              <a:rPr lang="en-GB" sz="2600" dirty="0" err="1" smtClean="0"/>
              <a:t>udpglc</a:t>
            </a:r>
            <a:r>
              <a:rPr lang="en-GB" sz="2600" dirty="0" smtClean="0"/>
              <a:t>)</a:t>
            </a:r>
          </a:p>
          <a:p>
            <a:pPr marL="457200" lvl="1" indent="0">
              <a:buNone/>
            </a:pPr>
            <a:endParaRPr lang="en-GB" sz="2600" dirty="0" smtClean="0"/>
          </a:p>
          <a:p>
            <a:pPr lvl="1"/>
            <a:r>
              <a:rPr lang="en-GB" sz="2600" dirty="0" smtClean="0"/>
              <a:t>Galactose can enter </a:t>
            </a:r>
            <a:r>
              <a:rPr lang="en-GB" sz="2600" dirty="0"/>
              <a:t>glycolysis as glucose-1 phosphate (glc1p</a:t>
            </a:r>
            <a:r>
              <a:rPr lang="en-GB" sz="2600" dirty="0" smtClean="0"/>
              <a:t>)</a:t>
            </a:r>
          </a:p>
          <a:p>
            <a:pPr lvl="1"/>
            <a:r>
              <a:rPr lang="en-GB" sz="2600" dirty="0" smtClean="0"/>
              <a:t>Galactose can be incorporated </a:t>
            </a:r>
            <a:r>
              <a:rPr lang="en-GB" sz="2600" dirty="0"/>
              <a:t>in glycoproteins and </a:t>
            </a:r>
            <a:r>
              <a:rPr lang="en-GB" sz="2600" dirty="0" smtClean="0"/>
              <a:t>glycolipids</a:t>
            </a:r>
            <a:r>
              <a:rPr lang="en-US" sz="2600" dirty="0" smtClean="0"/>
              <a:t> </a:t>
            </a:r>
            <a:r>
              <a:rPr lang="en-GB" sz="2600" dirty="0" smtClean="0"/>
              <a:t>as </a:t>
            </a:r>
            <a:r>
              <a:rPr lang="en-GB" sz="2600" dirty="0" err="1" smtClean="0"/>
              <a:t>udpgal</a:t>
            </a:r>
            <a:endParaRPr lang="en-US" sz="2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11" y="4648200"/>
            <a:ext cx="508294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04" y="990600"/>
            <a:ext cx="5534025" cy="336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5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Galactosemias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/>
          </a:bodyPr>
          <a:lstStyle/>
          <a:p>
            <a:r>
              <a:rPr lang="en-GB" sz="1800" dirty="0" smtClean="0"/>
              <a:t>caused </a:t>
            </a:r>
            <a:r>
              <a:rPr lang="en-GB" sz="1800" dirty="0"/>
              <a:t>by </a:t>
            </a:r>
            <a:r>
              <a:rPr lang="en-GB" sz="1800" b="1" dirty="0"/>
              <a:t>deficiencies in either </a:t>
            </a:r>
            <a:r>
              <a:rPr lang="en-GB" sz="1800" b="1" dirty="0" smtClean="0"/>
              <a:t>GALK, GALT or GALE</a:t>
            </a:r>
          </a:p>
          <a:p>
            <a:r>
              <a:rPr lang="en-GB" sz="1800" dirty="0"/>
              <a:t>untreated as well as treated patients with galactosemia show accumulation and/or depletion of specific metabolites, and often abnormalities of </a:t>
            </a:r>
            <a:r>
              <a:rPr lang="en-GB" sz="1800" dirty="0" smtClean="0"/>
              <a:t>glycosylation</a:t>
            </a:r>
          </a:p>
          <a:p>
            <a:pPr marL="0" indent="0">
              <a:buNone/>
            </a:pPr>
            <a:r>
              <a:rPr lang="en-GB" sz="1800" b="1" dirty="0" smtClean="0"/>
              <a:t>implementation</a:t>
            </a:r>
            <a:r>
              <a:rPr lang="en-GB" sz="1800" dirty="0" smtClean="0"/>
              <a:t> </a:t>
            </a:r>
          </a:p>
          <a:p>
            <a:r>
              <a:rPr lang="en-GB" sz="1800" dirty="0" smtClean="0"/>
              <a:t>via measured alterations in kinetic properties in human protein mutations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6868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9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de-DE" dirty="0" smtClean="0"/>
              <a:t>Hepatocyte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791" y="1195397"/>
            <a:ext cx="4343400" cy="3048000"/>
          </a:xfrm>
        </p:spPr>
        <p:txBody>
          <a:bodyPr/>
          <a:lstStyle/>
          <a:p>
            <a:r>
              <a:rPr lang="de-DE" dirty="0" smtClean="0"/>
              <a:t>Reproduces</a:t>
            </a:r>
          </a:p>
          <a:p>
            <a:pPr lvl="1"/>
            <a:r>
              <a:rPr lang="de-DE" dirty="0" smtClean="0"/>
              <a:t>metabolic concentrations normal state</a:t>
            </a:r>
          </a:p>
          <a:p>
            <a:pPr lvl="1"/>
            <a:r>
              <a:rPr lang="de-DE" dirty="0" smtClean="0"/>
              <a:t>altered metabolite levels during galactose challenge</a:t>
            </a:r>
          </a:p>
          <a:p>
            <a:pPr lvl="1"/>
            <a:r>
              <a:rPr lang="de-DE" dirty="0" smtClean="0"/>
              <a:t>saturation of clearance capacity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81400"/>
            <a:ext cx="4904582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95397"/>
            <a:ext cx="4122803" cy="429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0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7543"/>
            <a:ext cx="4069984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94" y="76200"/>
            <a:ext cx="8610600" cy="1143000"/>
          </a:xfrm>
        </p:spPr>
        <p:txBody>
          <a:bodyPr/>
          <a:lstStyle/>
          <a:p>
            <a:pPr algn="l"/>
            <a:r>
              <a:rPr lang="de-DE" dirty="0" smtClean="0"/>
              <a:t>Galactosemia (</a:t>
            </a:r>
            <a:r>
              <a:rPr lang="de-DE" dirty="0" smtClean="0">
                <a:solidFill>
                  <a:srgbClr val="FF0000"/>
                </a:solidFill>
              </a:rPr>
              <a:t>GALK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0070C0"/>
                </a:solidFill>
              </a:rPr>
              <a:t>GALT</a:t>
            </a:r>
            <a:r>
              <a:rPr lang="de-DE" dirty="0" smtClean="0"/>
              <a:t>, </a:t>
            </a:r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GALE</a:t>
            </a:r>
            <a:r>
              <a:rPr lang="de-DE" dirty="0" smtClean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24200" y="4892776"/>
            <a:ext cx="6477000" cy="3048000"/>
          </a:xfrm>
        </p:spPr>
        <p:txBody>
          <a:bodyPr/>
          <a:lstStyle/>
          <a:p>
            <a:pPr lvl="1"/>
            <a:r>
              <a:rPr lang="de-DE" dirty="0" smtClean="0"/>
              <a:t>marked alterations in metabolite levels</a:t>
            </a:r>
          </a:p>
          <a:p>
            <a:pPr lvl="1"/>
            <a:r>
              <a:rPr lang="de-DE" dirty="0" smtClean="0"/>
              <a:t>galactitol accumulation</a:t>
            </a:r>
          </a:p>
          <a:p>
            <a:pPr lvl="1"/>
            <a:r>
              <a:rPr lang="de-DE" dirty="0" smtClean="0"/>
              <a:t>shift of udpglc/udpgal level</a:t>
            </a:r>
          </a:p>
          <a:p>
            <a:pPr lvl="1"/>
            <a:r>
              <a:rPr lang="de-DE" dirty="0" smtClean="0"/>
              <a:t>reduced galactose clearance</a:t>
            </a:r>
          </a:p>
          <a:p>
            <a:pPr lvl="1"/>
            <a:r>
              <a:rPr lang="de-DE" dirty="0" smtClean="0"/>
              <a:t>energetically challenged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85459"/>
            <a:ext cx="409498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7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84" y="1981201"/>
            <a:ext cx="3681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www.meddean.luc.edu/lumen/MedEd/orfpath/images/fig0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997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Sinusoid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657600" cy="3522021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/>
              <a:t>principal vessels for exchange between blood and hepatocytes</a:t>
            </a:r>
          </a:p>
          <a:p>
            <a:r>
              <a:rPr lang="de-DE" dirty="0" smtClean="0"/>
              <a:t>~ 6-8µm diameter</a:t>
            </a:r>
          </a:p>
          <a:p>
            <a:r>
              <a:rPr lang="en-US" dirty="0" err="1" smtClean="0"/>
              <a:t>periportal</a:t>
            </a:r>
            <a:r>
              <a:rPr lang="en-US" dirty="0" smtClean="0"/>
              <a:t> sinusoids are </a:t>
            </a:r>
            <a:r>
              <a:rPr lang="en-US" dirty="0"/>
              <a:t>narrower and more tortuous than the wider and straighter central </a:t>
            </a:r>
            <a:r>
              <a:rPr lang="en-US" dirty="0" smtClean="0"/>
              <a:t>ones</a:t>
            </a:r>
            <a:endParaRPr lang="de-DE" dirty="0" smtClean="0"/>
          </a:p>
          <a:p>
            <a:r>
              <a:rPr lang="de-DE" dirty="0" smtClean="0"/>
              <a:t>Sinusoid network is heterogeneous</a:t>
            </a:r>
            <a:endParaRPr lang="de-DE" dirty="0"/>
          </a:p>
          <a:p>
            <a:pPr lvl="1"/>
            <a:r>
              <a:rPr lang="de-DE" b="1" dirty="0"/>
              <a:t>near portal vene</a:t>
            </a:r>
            <a:r>
              <a:rPr lang="de-DE" dirty="0"/>
              <a:t> </a:t>
            </a:r>
            <a:r>
              <a:rPr lang="de-DE" dirty="0" smtClean="0"/>
              <a:t>arranged as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</a:t>
            </a:r>
            <a:r>
              <a:rPr lang="de-DE" dirty="0" smtClean="0"/>
              <a:t>portal </a:t>
            </a:r>
            <a:r>
              <a:rPr lang="de-DE" dirty="0"/>
              <a:t>vein </a:t>
            </a:r>
            <a:r>
              <a:rPr lang="de-DE" dirty="0" smtClean="0"/>
              <a:t>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2050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4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8200" y="627648"/>
            <a:ext cx="4273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showing fenestrated sinusoids and hepatocytes </a:t>
            </a:r>
            <a:r>
              <a:rPr lang="en-US" sz="1200" dirty="0" smtClean="0"/>
              <a:t>in </a:t>
            </a:r>
            <a:r>
              <a:rPr lang="en-US" sz="1200" dirty="0"/>
              <a:t>a mouse liver</a:t>
            </a:r>
            <a:r>
              <a:rPr lang="en-US" sz="1200" dirty="0" smtClean="0"/>
              <a:t>.</a:t>
            </a:r>
          </a:p>
          <a:p>
            <a:r>
              <a:rPr lang="en-US" sz="1200" dirty="0">
                <a:hlinkClick r:id="rId3"/>
              </a:rPr>
              <a:t>http://www.easloffice.eu/jhep/contest/website/see_photos.html</a:t>
            </a:r>
            <a:endParaRPr lang="en-US" sz="1200" dirty="0"/>
          </a:p>
          <a:p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6019800"/>
            <a:ext cx="594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Scanning electron microscope observations on the structure of portal veins, sinusoids and central veins in rat </a:t>
            </a:r>
            <a:r>
              <a:rPr lang="en-US" sz="1000" b="1" dirty="0" smtClean="0"/>
              <a:t>liver.</a:t>
            </a:r>
            <a:r>
              <a:rPr lang="en-US" sz="1000" dirty="0" smtClean="0"/>
              <a:t>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Jacobs, R. &amp; </a:t>
            </a:r>
            <a:r>
              <a:rPr lang="en-US" sz="1000" dirty="0" err="1"/>
              <a:t>McCuskey</a:t>
            </a:r>
            <a:r>
              <a:rPr lang="en-US" sz="1000" dirty="0"/>
              <a:t>, R. S.; </a:t>
            </a:r>
            <a:r>
              <a:rPr lang="en-US" sz="1000" i="1" dirty="0"/>
              <a:t>Scan Electron </a:t>
            </a:r>
            <a:r>
              <a:rPr lang="en-US" sz="1000" i="1" dirty="0" err="1"/>
              <a:t>Microsc</a:t>
            </a:r>
            <a:r>
              <a:rPr lang="en-US" sz="1000" i="1" dirty="0"/>
              <a:t>, </a:t>
            </a:r>
            <a:r>
              <a:rPr lang="en-US" sz="1000" b="1" dirty="0"/>
              <a:t>1983</a:t>
            </a:r>
            <a:r>
              <a:rPr lang="en-US" sz="1000" dirty="0"/>
              <a:t>, 1441-1452 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/>
              <a:t>Disse</a:t>
            </a:r>
            <a:r>
              <a:rPr lang="en-US" sz="1000" b="1" dirty="0"/>
              <a:t>. </a:t>
            </a:r>
            <a:r>
              <a:rPr lang="en-US" sz="1000" dirty="0" err="1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endParaRPr lang="en-US" sz="1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7392085" cy="12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Endothelial Fenestrae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04" y="1371600"/>
            <a:ext cx="3824844" cy="5638800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/>
              <a:t>liver sinusoids unique capillaries</a:t>
            </a:r>
          </a:p>
          <a:p>
            <a:pPr lvl="1"/>
            <a:r>
              <a:rPr lang="de-DE" b="1" dirty="0"/>
              <a:t>open pores (fenestrae)</a:t>
            </a:r>
            <a:r>
              <a:rPr lang="de-DE" dirty="0"/>
              <a:t> in s</a:t>
            </a:r>
            <a:r>
              <a:rPr lang="de-DE" dirty="0" smtClean="0"/>
              <a:t>inusoidal </a:t>
            </a:r>
            <a:r>
              <a:rPr lang="de-DE" dirty="0"/>
              <a:t>wall </a:t>
            </a:r>
            <a:endParaRPr lang="de-DE" b="1" dirty="0" smtClean="0"/>
          </a:p>
          <a:p>
            <a:pPr lvl="1"/>
            <a:r>
              <a:rPr lang="de-DE" b="1" dirty="0" smtClean="0"/>
              <a:t>lack basal membrane </a:t>
            </a:r>
            <a:r>
              <a:rPr lang="de-DE" dirty="0" smtClean="0"/>
              <a:t>underneath endothelium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fenestrae act as sieving barrier between blood and heptocytes</a:t>
            </a:r>
          </a:p>
          <a:p>
            <a:pPr lvl="1"/>
            <a:r>
              <a:rPr lang="de-DE" dirty="0" smtClean="0"/>
              <a:t>morphological &amp; physiological evidance that fenestrae act as a </a:t>
            </a:r>
            <a:r>
              <a:rPr lang="de-DE" b="1" dirty="0" smtClean="0"/>
              <a:t>dynamic filter</a:t>
            </a:r>
          </a:p>
          <a:p>
            <a:pPr lvl="1"/>
            <a:r>
              <a:rPr lang="de-DE" dirty="0"/>
              <a:t>important role in lipid </a:t>
            </a:r>
            <a:r>
              <a:rPr lang="de-DE" dirty="0" smtClean="0"/>
              <a:t>metabolism (namely </a:t>
            </a:r>
            <a:r>
              <a:rPr lang="de-DE" b="1" dirty="0"/>
              <a:t>chylomycrons</a:t>
            </a:r>
            <a:r>
              <a:rPr lang="de-DE" dirty="0" smtClean="0"/>
              <a:t>)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de-DE" dirty="0" smtClean="0"/>
              <a:t>Liver </a:t>
            </a:r>
            <a:r>
              <a:rPr lang="de-DE" dirty="0"/>
              <a:t>sinusoidal endothelial cells (</a:t>
            </a:r>
            <a:r>
              <a:rPr lang="de-DE" b="1" dirty="0"/>
              <a:t>LSEC</a:t>
            </a:r>
            <a:r>
              <a:rPr lang="de-DE" dirty="0"/>
              <a:t>) constitute sinusoidal wall</a:t>
            </a:r>
          </a:p>
          <a:p>
            <a:pPr lvl="1"/>
            <a:r>
              <a:rPr lang="de-DE" dirty="0" smtClean="0"/>
              <a:t>numerous </a:t>
            </a:r>
            <a:r>
              <a:rPr lang="de-DE" dirty="0"/>
              <a:t>endocytotic vesicles </a:t>
            </a:r>
            <a:endParaRPr lang="de-DE" dirty="0" smtClean="0"/>
          </a:p>
          <a:p>
            <a:pPr lvl="1"/>
            <a:r>
              <a:rPr lang="de-DE" dirty="0" smtClean="0"/>
              <a:t>effective </a:t>
            </a:r>
            <a:r>
              <a:rPr lang="de-DE" dirty="0"/>
              <a:t>uptake of a wide variety of substances  from </a:t>
            </a:r>
            <a:r>
              <a:rPr lang="de-DE" dirty="0" smtClean="0"/>
              <a:t>blood </a:t>
            </a:r>
            <a:r>
              <a:rPr lang="de-DE" dirty="0"/>
              <a:t>via receptor-mediated  endocytosis  (Braet, 2004)</a:t>
            </a:r>
          </a:p>
          <a:p>
            <a:pPr lvl="1"/>
            <a:r>
              <a:rPr lang="de-DE" dirty="0"/>
              <a:t>transcytosis transport across  the endothelium to surrounding tissue</a:t>
            </a:r>
          </a:p>
          <a:p>
            <a:pPr lvl="1"/>
            <a:r>
              <a:rPr lang="de-DE" dirty="0" smtClean="0"/>
              <a:t>scavenger </a:t>
            </a:r>
            <a:r>
              <a:rPr lang="de-DE" dirty="0"/>
              <a:t>system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447800"/>
            <a:ext cx="4597037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6963" y="5610761"/>
            <a:ext cx="4597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Contribution </a:t>
            </a:r>
            <a:r>
              <a:rPr lang="en-US" sz="1000" b="1" dirty="0"/>
              <a:t>of high-resolution correlative imaging techniques in the study of the liver sieve in </a:t>
            </a:r>
            <a:r>
              <a:rPr lang="en-US" sz="1000" b="1" dirty="0" smtClean="0"/>
              <a:t>three-dimensions. </a:t>
            </a:r>
            <a:r>
              <a:rPr lang="en-US" sz="1000" dirty="0" err="1" smtClean="0"/>
              <a:t>Braet</a:t>
            </a:r>
            <a:r>
              <a:rPr lang="en-US" sz="1000" dirty="0"/>
              <a:t>, F. et al; </a:t>
            </a:r>
            <a:r>
              <a:rPr lang="en-US" sz="1000" i="1" dirty="0" err="1" smtClean="0"/>
              <a:t>Microsc</a:t>
            </a:r>
            <a:r>
              <a:rPr lang="en-US" sz="1000" i="1" dirty="0" smtClean="0"/>
              <a:t> </a:t>
            </a:r>
            <a:r>
              <a:rPr lang="en-US" sz="1000" i="1" dirty="0"/>
              <a:t>Res Tech, </a:t>
            </a:r>
            <a:r>
              <a:rPr lang="en-US" sz="1000" b="1" dirty="0" smtClean="0"/>
              <a:t>2007</a:t>
            </a:r>
            <a:r>
              <a:rPr lang="en-US" sz="1000" i="1" dirty="0"/>
              <a:t>, 70</a:t>
            </a:r>
            <a:r>
              <a:rPr lang="en-US" sz="1000" dirty="0"/>
              <a:t>, </a:t>
            </a:r>
            <a:r>
              <a:rPr lang="en-US" sz="1000" dirty="0" smtClean="0"/>
              <a:t>230-242</a:t>
            </a:r>
          </a:p>
          <a:p>
            <a:r>
              <a:rPr lang="en-US" sz="1000" b="1" dirty="0" smtClean="0"/>
              <a:t>Structural </a:t>
            </a:r>
            <a:r>
              <a:rPr lang="en-US" sz="1000" b="1" dirty="0"/>
              <a:t>and functional aspects of liver sinusoidal endothelial cell fenestrae: a </a:t>
            </a:r>
            <a:r>
              <a:rPr lang="en-US" sz="1000" b="1" dirty="0" smtClean="0"/>
              <a:t>review. </a:t>
            </a:r>
            <a:r>
              <a:rPr lang="en-US" sz="1000" i="1" dirty="0" smtClean="0"/>
              <a:t>Comp </a:t>
            </a:r>
            <a:r>
              <a:rPr lang="en-US" sz="1000" i="1" dirty="0" err="1"/>
              <a:t>Hepatol</a:t>
            </a:r>
            <a:r>
              <a:rPr lang="en-US" sz="1000" i="1" dirty="0" smtClean="0"/>
              <a:t>, </a:t>
            </a:r>
            <a:r>
              <a:rPr lang="en-US" sz="1000" dirty="0" err="1"/>
              <a:t>Braet</a:t>
            </a:r>
            <a:r>
              <a:rPr lang="en-US" sz="1000" dirty="0"/>
              <a:t>, F. &amp; </a:t>
            </a:r>
            <a:r>
              <a:rPr lang="en-US" sz="1000" dirty="0" err="1"/>
              <a:t>Wisse</a:t>
            </a:r>
            <a:r>
              <a:rPr lang="en-US" sz="1000" dirty="0"/>
              <a:t>, E.</a:t>
            </a:r>
            <a:r>
              <a:rPr lang="en-US" sz="1000" i="1" dirty="0" smtClean="0"/>
              <a:t>, </a:t>
            </a:r>
            <a:r>
              <a:rPr lang="en-US" sz="1000" b="1" dirty="0"/>
              <a:t>2002</a:t>
            </a:r>
            <a:r>
              <a:rPr lang="en-US" sz="1000" i="1" dirty="0"/>
              <a:t>, 1</a:t>
            </a:r>
            <a:r>
              <a:rPr lang="en-US" sz="1000" dirty="0"/>
              <a:t>, </a:t>
            </a:r>
            <a:r>
              <a:rPr lang="en-US" sz="1000" dirty="0" smtClean="0"/>
              <a:t>1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73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48" y="835784"/>
            <a:ext cx="3714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hepatocyte microvilli protruding through the sinusoidal </a:t>
            </a:r>
            <a:r>
              <a:rPr lang="en-US" sz="1200" dirty="0" smtClean="0"/>
              <a:t> endothelial </a:t>
            </a:r>
            <a:r>
              <a:rPr lang="en-US" sz="1200" dirty="0"/>
              <a:t>cell fenestrations.</a:t>
            </a:r>
          </a:p>
        </p:txBody>
      </p:sp>
      <p:pic>
        <p:nvPicPr>
          <p:cNvPr id="5" name="Picture 4" descr="http://www.easloffice.eu/jhep/contest/website/sent_images/20120228-7cd8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1908" y="1072730"/>
            <a:ext cx="287223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8880"/>
            <a:ext cx="46482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diameter ~</a:t>
            </a:r>
            <a:r>
              <a:rPr lang="de-DE" sz="1800" b="1" dirty="0" smtClean="0"/>
              <a:t>50-200nm</a:t>
            </a:r>
          </a:p>
          <a:p>
            <a:r>
              <a:rPr lang="de-DE" sz="1800" dirty="0"/>
              <a:t>ultrastructure same across species</a:t>
            </a:r>
          </a:p>
          <a:p>
            <a:pPr lvl="1"/>
            <a:r>
              <a:rPr lang="de-DE" sz="1200" dirty="0" smtClean="0"/>
              <a:t>groups </a:t>
            </a:r>
            <a:r>
              <a:rPr lang="de-DE" sz="1200" dirty="0"/>
              <a:t>of fenestrae </a:t>
            </a:r>
            <a:r>
              <a:rPr lang="de-DE" sz="1200" dirty="0" smtClean="0"/>
              <a:t>arranged </a:t>
            </a:r>
            <a:r>
              <a:rPr lang="de-DE" sz="1200" dirty="0"/>
              <a:t>in so called </a:t>
            </a:r>
            <a:r>
              <a:rPr lang="de-DE" sz="1200" b="1" dirty="0"/>
              <a:t>sieve </a:t>
            </a:r>
            <a:r>
              <a:rPr lang="de-DE" sz="1200" b="1" dirty="0" smtClean="0"/>
              <a:t>plates</a:t>
            </a:r>
          </a:p>
          <a:p>
            <a:r>
              <a:rPr lang="de-DE" sz="1800" dirty="0" smtClean="0"/>
              <a:t>differences periportal &amp; perivenious</a:t>
            </a:r>
          </a:p>
          <a:p>
            <a:pPr lvl="1"/>
            <a:r>
              <a:rPr lang="de-DE" sz="1200" dirty="0" smtClean="0"/>
              <a:t>diameter decreases  (110.7 to 104.8nm)</a:t>
            </a:r>
          </a:p>
          <a:p>
            <a:pPr lvl="1"/>
            <a:r>
              <a:rPr lang="de-DE" sz="1200" dirty="0" smtClean="0"/>
              <a:t>frequency </a:t>
            </a:r>
            <a:r>
              <a:rPr lang="de-DE" sz="1200" dirty="0"/>
              <a:t>increases (</a:t>
            </a:r>
            <a:r>
              <a:rPr lang="de-DE" sz="1200" dirty="0" smtClean="0"/>
              <a:t>9 </a:t>
            </a:r>
            <a:r>
              <a:rPr lang="de-DE" sz="1200" dirty="0"/>
              <a:t>to 13 per </a:t>
            </a:r>
            <a:r>
              <a:rPr lang="de-DE" sz="1200" dirty="0" smtClean="0"/>
              <a:t>µm</a:t>
            </a:r>
            <a:r>
              <a:rPr lang="de-DE" sz="1200" baseline="30000" dirty="0" smtClean="0"/>
              <a:t>2</a:t>
            </a:r>
            <a:r>
              <a:rPr lang="de-DE" sz="1200" dirty="0" smtClean="0"/>
              <a:t>)</a:t>
            </a:r>
          </a:p>
          <a:p>
            <a:pPr lvl="1"/>
            <a:r>
              <a:rPr lang="de-DE" sz="1200" dirty="0" smtClean="0"/>
              <a:t>increased porosity </a:t>
            </a:r>
            <a:r>
              <a:rPr lang="de-DE" sz="1200" dirty="0"/>
              <a:t>from pp to pv from 6 to 8</a:t>
            </a:r>
            <a:r>
              <a:rPr lang="de-DE" sz="1200" dirty="0" smtClean="0"/>
              <a:t>%</a:t>
            </a:r>
          </a:p>
          <a:p>
            <a:pPr indent="-285750"/>
            <a:r>
              <a:rPr lang="de-DE" sz="1800" dirty="0" smtClean="0"/>
              <a:t>number and diameter may vary between individuals &amp; within single indiviuum under various physiological and pharmacological circumstances</a:t>
            </a:r>
            <a:endParaRPr lang="de-DE" sz="1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704299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Space of Dissé</a:t>
            </a:r>
            <a:endParaRPr lang="en-US" dirty="0"/>
          </a:p>
        </p:txBody>
      </p:sp>
      <p:pic>
        <p:nvPicPr>
          <p:cNvPr id="1028" name="Picture 4" descr="http://www.easloffice.eu/jhep/contest/website/sent_images/20120228-7cd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0834" y="1149300"/>
            <a:ext cx="2964533" cy="38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16856" y="62287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The 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N.; </a:t>
            </a:r>
            <a:r>
              <a:rPr lang="en-US" sz="1000" i="1" dirty="0"/>
              <a:t>Am 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  <a:p>
            <a:r>
              <a:rPr lang="en-US" sz="1000" dirty="0" smtClean="0">
                <a:hlinkClick r:id="rId3"/>
              </a:rPr>
              <a:t>http</a:t>
            </a:r>
            <a:r>
              <a:rPr lang="en-US" sz="1000" dirty="0">
                <a:hlinkClick r:id="rId3"/>
              </a:rPr>
              <a:t>://</a:t>
            </a:r>
            <a:r>
              <a:rPr lang="en-US" sz="1000" dirty="0" smtClean="0">
                <a:hlinkClick r:id="rId3"/>
              </a:rPr>
              <a:t>www.easloffice.eu/jhep/contest/website/see_photos.html</a:t>
            </a:r>
            <a:endParaRPr lang="en-US" sz="1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2693" y="4572124"/>
            <a:ext cx="3827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Pseudo-colored Scanning EM of an hepatic </a:t>
            </a:r>
            <a:r>
              <a:rPr lang="en-US" sz="1400" dirty="0" smtClean="0"/>
              <a:t>plate, accentuating </a:t>
            </a:r>
            <a:r>
              <a:rPr lang="en-US" sz="1400" dirty="0"/>
              <a:t>the </a:t>
            </a:r>
            <a:r>
              <a:rPr lang="en-US" sz="1400" b="1" dirty="0" err="1" smtClean="0"/>
              <a:t>fenstrated</a:t>
            </a:r>
            <a:r>
              <a:rPr lang="en-US" sz="1400" b="1" dirty="0"/>
              <a:t> </a:t>
            </a:r>
            <a:r>
              <a:rPr lang="en-US" sz="1400" b="1" dirty="0" err="1" smtClean="0"/>
              <a:t>sinuoidal</a:t>
            </a:r>
            <a:r>
              <a:rPr lang="en-US" sz="1400" b="1" dirty="0"/>
              <a:t> </a:t>
            </a:r>
            <a:r>
              <a:rPr lang="en-US" sz="1400" b="1" dirty="0" smtClean="0"/>
              <a:t> endothelium </a:t>
            </a:r>
            <a:r>
              <a:rPr lang="en-US" sz="1400" b="1" dirty="0"/>
              <a:t>(blue)</a:t>
            </a:r>
            <a:r>
              <a:rPr lang="en-US" sz="1400" dirty="0"/>
              <a:t>, </a:t>
            </a:r>
            <a:r>
              <a:rPr lang="en-US" sz="1400" b="1" dirty="0" smtClean="0"/>
              <a:t>hepatocyte (brown</a:t>
            </a:r>
            <a:r>
              <a:rPr lang="en-US" sz="1400" b="1" dirty="0"/>
              <a:t>)</a:t>
            </a:r>
            <a:r>
              <a:rPr lang="en-US" sz="1400" dirty="0"/>
              <a:t> and a </a:t>
            </a:r>
            <a:r>
              <a:rPr lang="en-US" sz="1400" b="1" dirty="0"/>
              <a:t>collagen fibril (lavender</a:t>
            </a:r>
            <a:r>
              <a:rPr lang="en-US" sz="1400" b="1" dirty="0" smtClean="0"/>
              <a:t>)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de-DE" sz="1400" dirty="0" smtClean="0"/>
              <a:t>Hepatocytes surface enlarged via </a:t>
            </a:r>
            <a:r>
              <a:rPr lang="de-DE" sz="1400" b="1" dirty="0" smtClean="0"/>
              <a:t>microvilli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1" y="1584098"/>
            <a:ext cx="4267179" cy="29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8200"/>
            <a:ext cx="4309312" cy="73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8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r>
              <a:rPr lang="de-DE" dirty="0" smtClean="0"/>
              <a:t>Modeling Pipeline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421" y="2086669"/>
            <a:ext cx="1752600" cy="1569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Sampling </a:t>
            </a:r>
            <a:r>
              <a:rPr lang="de-DE" sz="1600" b="1" dirty="0" err="1" smtClean="0"/>
              <a:t>Sinusoidal</a:t>
            </a:r>
            <a:r>
              <a:rPr lang="de-DE" sz="1600" b="1" dirty="0" smtClean="0"/>
              <a:t> Unit </a:t>
            </a:r>
            <a:r>
              <a:rPr lang="de-DE" sz="1600" b="1" dirty="0" err="1" smtClean="0"/>
              <a:t>Architectures</a:t>
            </a:r>
            <a:r>
              <a:rPr lang="de-DE" sz="16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LHS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Mixed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691492" y="3194109"/>
            <a:ext cx="533400" cy="47196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3532414" y="3153624"/>
            <a:ext cx="175260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C++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1252331"/>
            <a:ext cx="26670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Algorithm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Method</a:t>
            </a:r>
            <a:r>
              <a:rPr lang="de-DE" sz="1600" dirty="0" smtClean="0"/>
              <a:t> (ODE, SS, MCA)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Parameters (</a:t>
            </a:r>
            <a:r>
              <a:rPr lang="de-DE" sz="1600" dirty="0" err="1" smtClean="0"/>
              <a:t>tolerances</a:t>
            </a:r>
            <a:r>
              <a:rPr lang="de-DE" sz="1600" dirty="0" smtClean="0"/>
              <a:t>, </a:t>
            </a:r>
            <a:r>
              <a:rPr lang="de-DE" sz="1600" dirty="0" err="1" smtClean="0"/>
              <a:t>stepsize</a:t>
            </a:r>
            <a:r>
              <a:rPr lang="de-DE" sz="1600" dirty="0" smtClean="0"/>
              <a:t>,..)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4543961"/>
            <a:ext cx="2667000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Timecourse</a:t>
            </a:r>
            <a:r>
              <a:rPr lang="de-DE" sz="1600" b="1" dirty="0" smtClean="0"/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Define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 in </a:t>
            </a:r>
            <a:r>
              <a:rPr lang="de-DE" sz="1600" dirty="0" err="1"/>
              <a:t>b</a:t>
            </a:r>
            <a:r>
              <a:rPr lang="de-DE" sz="1600" dirty="0" err="1" smtClean="0"/>
              <a:t>oundary</a:t>
            </a:r>
            <a:r>
              <a:rPr lang="de-DE" sz="1600" dirty="0" smtClean="0"/>
              <a:t> </a:t>
            </a:r>
            <a:r>
              <a:rPr lang="de-DE" sz="1600" dirty="0" err="1" smtClean="0"/>
              <a:t>conditions</a:t>
            </a:r>
            <a:r>
              <a:rPr lang="de-DE" sz="1600" dirty="0" smtClean="0"/>
              <a:t> (</a:t>
            </a:r>
            <a:r>
              <a:rPr lang="de-DE" sz="1600" dirty="0" err="1" smtClean="0"/>
              <a:t>peaks</a:t>
            </a:r>
            <a:r>
              <a:rPr lang="de-DE" sz="1600" dirty="0" smtClean="0"/>
              <a:t>, </a:t>
            </a:r>
            <a:r>
              <a:rPr lang="de-DE" sz="1600" dirty="0" err="1" smtClean="0"/>
              <a:t>parameters</a:t>
            </a:r>
            <a:r>
              <a:rPr lang="de-DE" sz="1600" dirty="0" smtClean="0"/>
              <a:t> </a:t>
            </a:r>
            <a:r>
              <a:rPr lang="de-DE" sz="1600" dirty="0" err="1" smtClean="0"/>
              <a:t>changes</a:t>
            </a:r>
            <a:r>
              <a:rPr lang="de-DE" sz="1600" dirty="0" smtClean="0"/>
              <a:t>, 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689065"/>
            <a:ext cx="26670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Database </a:t>
            </a:r>
            <a:r>
              <a:rPr lang="de-DE" sz="1600" b="1" dirty="0" err="1" smtClean="0"/>
              <a:t>storage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Store </a:t>
            </a:r>
            <a:r>
              <a:rPr lang="de-DE" sz="1600" dirty="0" err="1" smtClean="0"/>
              <a:t>models</a:t>
            </a:r>
            <a:r>
              <a:rPr lang="de-DE" sz="1600" dirty="0" smtClean="0"/>
              <a:t>, </a:t>
            </a:r>
            <a:r>
              <a:rPr lang="de-DE" sz="1600" dirty="0" err="1" smtClean="0"/>
              <a:t>algorithms</a:t>
            </a:r>
            <a:r>
              <a:rPr lang="de-DE" sz="1600" dirty="0" smtClean="0"/>
              <a:t>, </a:t>
            </a:r>
            <a:r>
              <a:rPr lang="de-DE" sz="1600" dirty="0" err="1" smtClean="0"/>
              <a:t>samplings</a:t>
            </a:r>
            <a:r>
              <a:rPr lang="de-DE" sz="1600" dirty="0" smtClean="0"/>
              <a:t>, </a:t>
            </a:r>
            <a:r>
              <a:rPr lang="de-DE" sz="1600" dirty="0" err="1" smtClean="0"/>
              <a:t>events</a:t>
            </a:r>
            <a:r>
              <a:rPr lang="de-DE" sz="1600" dirty="0" smtClean="0"/>
              <a:t>, </a:t>
            </a:r>
            <a:r>
              <a:rPr lang="de-DE" sz="1600" dirty="0" err="1"/>
              <a:t>t</a:t>
            </a:r>
            <a:r>
              <a:rPr lang="de-DE" sz="1600" dirty="0" err="1" smtClean="0"/>
              <a:t>imecourses</a:t>
            </a:r>
            <a:r>
              <a:rPr lang="de-DE" sz="1600" dirty="0" smtClean="0"/>
              <a:t>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Reproducibilty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Simplify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endParaRPr lang="de-DE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53786" y="4543961"/>
            <a:ext cx="2296885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Single </a:t>
            </a:r>
            <a:r>
              <a:rPr lang="de-DE" sz="1600" b="1" dirty="0" err="1" smtClean="0"/>
              <a:t>Cell</a:t>
            </a:r>
            <a:r>
              <a:rPr lang="de-DE" sz="1600" b="1" dirty="0" smtClean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Fit </a:t>
            </a:r>
            <a:r>
              <a:rPr lang="de-DE" sz="1600" dirty="0" err="1" smtClean="0"/>
              <a:t>Vmax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experimental </a:t>
            </a:r>
            <a:r>
              <a:rPr lang="de-DE" sz="1600" dirty="0" err="1" smtClean="0"/>
              <a:t>data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Initialization</a:t>
            </a:r>
            <a:r>
              <a:rPr lang="de-DE" sz="1600" dirty="0" smtClean="0"/>
              <a:t> (i.e. </a:t>
            </a:r>
            <a:r>
              <a:rPr lang="de-DE" sz="1600" dirty="0" err="1" smtClean="0"/>
              <a:t>Galactosemias</a:t>
            </a:r>
            <a:r>
              <a:rPr lang="de-DE" sz="16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3732" y="277319"/>
            <a:ext cx="229688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Tissue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parameter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distributions</a:t>
            </a:r>
            <a:endParaRPr lang="de-DE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Fit </a:t>
            </a:r>
            <a:r>
              <a:rPr lang="de-DE" sz="1600" dirty="0" err="1" smtClean="0"/>
              <a:t>distributions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experimental </a:t>
            </a:r>
            <a:r>
              <a:rPr lang="de-DE" sz="1600" dirty="0" err="1" smtClean="0"/>
              <a:t>data</a:t>
            </a:r>
            <a:endParaRPr lang="de-DE" sz="1600" dirty="0" smtClean="0"/>
          </a:p>
        </p:txBody>
      </p:sp>
      <p:sp>
        <p:nvSpPr>
          <p:cNvPr id="14" name="Right Arrow 13"/>
          <p:cNvSpPr/>
          <p:nvPr/>
        </p:nvSpPr>
        <p:spPr>
          <a:xfrm rot="18900000">
            <a:off x="2739421" y="3785541"/>
            <a:ext cx="533400" cy="4719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ight Arrow 14"/>
          <p:cNvSpPr/>
          <p:nvPr/>
        </p:nvSpPr>
        <p:spPr>
          <a:xfrm rot="5400000">
            <a:off x="1050471" y="1488882"/>
            <a:ext cx="533400" cy="47196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ight Arrow 15"/>
          <p:cNvSpPr/>
          <p:nvPr/>
        </p:nvSpPr>
        <p:spPr>
          <a:xfrm rot="16200000">
            <a:off x="4142014" y="3935976"/>
            <a:ext cx="533400" cy="47196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6096000" y="4983540"/>
            <a:ext cx="2667000" cy="15696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Postprocessing</a:t>
            </a:r>
            <a:r>
              <a:rPr lang="de-DE" sz="1600" b="1" dirty="0" smtClean="0"/>
              <a:t> &amp; Analysis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Probability-weighted</a:t>
            </a:r>
            <a:r>
              <a:rPr lang="de-DE" sz="1600" dirty="0" smtClean="0"/>
              <a:t> </a:t>
            </a:r>
            <a:r>
              <a:rPr lang="de-DE" sz="1600" dirty="0" err="1" smtClean="0"/>
              <a:t>averaging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Scaling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samples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whole</a:t>
            </a:r>
            <a:r>
              <a:rPr lang="de-DE" sz="1600" dirty="0" smtClean="0"/>
              <a:t> </a:t>
            </a:r>
            <a:r>
              <a:rPr lang="de-DE" sz="1600" dirty="0" err="1" smtClean="0"/>
              <a:t>liver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Generate</a:t>
            </a:r>
            <a:r>
              <a:rPr lang="de-DE" sz="1600" dirty="0" smtClean="0"/>
              <a:t> </a:t>
            </a:r>
            <a:r>
              <a:rPr lang="de-DE" sz="1600" dirty="0" err="1"/>
              <a:t>f</a:t>
            </a:r>
            <a:r>
              <a:rPr lang="de-DE" sz="1600" dirty="0" err="1" smtClean="0"/>
              <a:t>igures</a:t>
            </a:r>
            <a:endParaRPr lang="de-DE" sz="1600" dirty="0" smtClean="0"/>
          </a:p>
        </p:txBody>
      </p:sp>
      <p:sp>
        <p:nvSpPr>
          <p:cNvPr id="18" name="Right Arrow 17"/>
          <p:cNvSpPr/>
          <p:nvPr/>
        </p:nvSpPr>
        <p:spPr>
          <a:xfrm rot="5400000">
            <a:off x="7162800" y="4374118"/>
            <a:ext cx="533400" cy="471964"/>
          </a:xfrm>
          <a:prstGeom prst="rightArrow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ight Arrow 18"/>
          <p:cNvSpPr/>
          <p:nvPr/>
        </p:nvSpPr>
        <p:spPr>
          <a:xfrm rot="5400000">
            <a:off x="4028222" y="2514388"/>
            <a:ext cx="533400" cy="47196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38800" y="1252331"/>
            <a:ext cx="0" cy="461506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5402036" y="3234903"/>
            <a:ext cx="533400" cy="47196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4782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Sinusoid Ultrastructure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362200" cy="4525963"/>
          </a:xfrm>
        </p:spPr>
        <p:txBody>
          <a:bodyPr>
            <a:normAutofit/>
          </a:bodyPr>
          <a:lstStyle/>
          <a:p>
            <a:r>
              <a:rPr lang="de-DE" sz="1800" dirty="0"/>
              <a:t>fenestraetion </a:t>
            </a:r>
            <a:r>
              <a:rPr lang="de-DE" sz="1800" dirty="0" smtClean="0"/>
              <a:t>&amp; absence of basement membranes provide direct access of blood plasma to hepatocytes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0888" y="483103"/>
            <a:ext cx="4338414" cy="626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638169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</a:t>
            </a:r>
            <a:r>
              <a:rPr lang="en-US" sz="1000" dirty="0" smtClean="0"/>
              <a:t>N; </a:t>
            </a:r>
            <a:r>
              <a:rPr lang="en-US" sz="1000" i="1" dirty="0" smtClean="0"/>
              <a:t>Am </a:t>
            </a:r>
            <a:r>
              <a:rPr lang="en-US" sz="1000" i="1" dirty="0"/>
              <a:t>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</p:txBody>
      </p:sp>
    </p:spTree>
    <p:extLst>
      <p:ext uri="{BB962C8B-B14F-4D97-AF65-F5344CB8AC3E}">
        <p14:creationId xmlns:p14="http://schemas.microsoft.com/office/powerpoint/2010/main" val="37624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Tight Sinusoids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304002"/>
            <a:ext cx="351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 et al;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683-692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435277" cy="532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32" y="2667000"/>
            <a:ext cx="3258326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94" y="228600"/>
            <a:ext cx="3779002" cy="28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219200"/>
            <a:ext cx="3016579" cy="53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19600"/>
            <a:ext cx="209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6893626" cy="380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Lymph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447801"/>
            <a:ext cx="4343400" cy="2666999"/>
          </a:xfrm>
        </p:spPr>
        <p:txBody>
          <a:bodyPr>
            <a:normAutofit fontScale="55000" lnSpcReduction="20000"/>
          </a:bodyPr>
          <a:lstStyle/>
          <a:p>
            <a:r>
              <a:rPr lang="de-DE" dirty="0" smtClean="0"/>
              <a:t>substantial amount of hepatic lymph is generated in space of Dissé</a:t>
            </a:r>
          </a:p>
          <a:p>
            <a:pPr lvl="1"/>
            <a:r>
              <a:rPr lang="de-DE" dirty="0" smtClean="0"/>
              <a:t>space of Dissé is continuos with the tissue space at both ends of the sinusoid !</a:t>
            </a:r>
          </a:p>
          <a:p>
            <a:pPr lvl="1"/>
            <a:r>
              <a:rPr lang="de-DE" dirty="0" smtClean="0"/>
              <a:t>high protein content of hepatic lymph</a:t>
            </a:r>
          </a:p>
          <a:p>
            <a:r>
              <a:rPr lang="de-DE" b="1" dirty="0"/>
              <a:t>lymphatic vessels </a:t>
            </a:r>
            <a:r>
              <a:rPr lang="de-DE" dirty="0"/>
              <a:t>originate as blind-ending capillaries in the connective tissue spaces (portal tracts) associated with the portal veins and hepatic arteries</a:t>
            </a:r>
          </a:p>
          <a:p>
            <a:pPr lvl="1"/>
            <a:r>
              <a:rPr lang="de-DE" dirty="0"/>
              <a:t>fluid contained in these lymphatics flows toward the </a:t>
            </a:r>
            <a:r>
              <a:rPr lang="de-DE" b="1" dirty="0"/>
              <a:t>hepatic hilus</a:t>
            </a:r>
            <a:r>
              <a:rPr lang="de-DE" dirty="0"/>
              <a:t> and eventually into the </a:t>
            </a:r>
            <a:r>
              <a:rPr lang="de-DE" b="1" dirty="0"/>
              <a:t>cisternae chyli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Lymph </a:t>
            </a:r>
            <a:r>
              <a:rPr lang="en-US" sz="1000" b="1" dirty="0"/>
              <a:t>circulation in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Ohtani</a:t>
            </a:r>
            <a:r>
              <a:rPr lang="en-US" sz="1000" dirty="0"/>
              <a:t>, O. &amp; </a:t>
            </a:r>
            <a:r>
              <a:rPr lang="en-US" sz="1000" dirty="0" err="1"/>
              <a:t>Ohtani</a:t>
            </a:r>
            <a:r>
              <a:rPr lang="en-US" sz="1000" dirty="0"/>
              <a:t>, </a:t>
            </a:r>
            <a:r>
              <a:rPr lang="en-US" sz="1000" dirty="0" smtClean="0"/>
              <a:t>Y.;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Rec; </a:t>
            </a:r>
            <a:r>
              <a:rPr lang="en-US" sz="1000" b="1" dirty="0" smtClean="0"/>
              <a:t>2008</a:t>
            </a:r>
            <a:r>
              <a:rPr lang="en-US" sz="1000" i="1" dirty="0"/>
              <a:t>, 291</a:t>
            </a:r>
            <a:r>
              <a:rPr lang="en-US" sz="1000" dirty="0"/>
              <a:t>, </a:t>
            </a:r>
            <a:r>
              <a:rPr lang="en-US" sz="1000" dirty="0" smtClean="0"/>
              <a:t>643-652</a:t>
            </a:r>
          </a:p>
          <a:p>
            <a:r>
              <a:rPr lang="en-US" sz="1000" b="1" dirty="0" smtClean="0"/>
              <a:t>The </a:t>
            </a:r>
            <a:r>
              <a:rPr lang="en-US" sz="1000" b="1" dirty="0" err="1"/>
              <a:t>lymphatics</a:t>
            </a:r>
            <a:r>
              <a:rPr lang="en-US" sz="1000" b="1" dirty="0"/>
              <a:t> of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Trutmann</a:t>
            </a:r>
            <a:r>
              <a:rPr lang="en-US" sz="1000" dirty="0"/>
              <a:t>, M. &amp; </a:t>
            </a:r>
            <a:r>
              <a:rPr lang="en-US" sz="1000" dirty="0" err="1"/>
              <a:t>Sasse</a:t>
            </a:r>
            <a:r>
              <a:rPr lang="en-US" sz="1000" dirty="0"/>
              <a:t>, D. </a:t>
            </a:r>
            <a:r>
              <a:rPr lang="en-US" sz="1000" dirty="0" smtClean="0"/>
              <a:t>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</a:t>
            </a:r>
            <a:r>
              <a:rPr lang="en-US" sz="1000" i="1" dirty="0" err="1"/>
              <a:t>Embryol</a:t>
            </a:r>
            <a:r>
              <a:rPr lang="en-US" sz="1000" i="1" dirty="0"/>
              <a:t> (</a:t>
            </a:r>
            <a:r>
              <a:rPr lang="en-US" sz="1000" i="1" dirty="0" err="1"/>
              <a:t>Berl</a:t>
            </a:r>
            <a:r>
              <a:rPr lang="en-US" sz="1000" i="1" dirty="0" smtClean="0"/>
              <a:t>), </a:t>
            </a:r>
            <a:r>
              <a:rPr lang="en-US" sz="1000" b="1" dirty="0" smtClean="0"/>
              <a:t>1994</a:t>
            </a:r>
            <a:r>
              <a:rPr lang="en-US" sz="1000" i="1" dirty="0"/>
              <a:t>, 190</a:t>
            </a:r>
            <a:r>
              <a:rPr lang="en-US" sz="1000" dirty="0"/>
              <a:t>, 201-209</a:t>
            </a:r>
          </a:p>
        </p:txBody>
      </p:sp>
    </p:spTree>
    <p:extLst>
      <p:ext uri="{BB962C8B-B14F-4D97-AF65-F5344CB8AC3E}">
        <p14:creationId xmlns:p14="http://schemas.microsoft.com/office/powerpoint/2010/main" val="5915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Fitting </a:t>
            </a:r>
            <a:r>
              <a:rPr lang="de-DE" dirty="0" err="1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6" y="1164770"/>
            <a:ext cx="4267200" cy="45259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maximum-likelihood </a:t>
            </a:r>
            <a:r>
              <a:rPr lang="en-GB" sz="2000" dirty="0"/>
              <a:t>method for </a:t>
            </a:r>
            <a:r>
              <a:rPr lang="en-GB" sz="2000" dirty="0" err="1"/>
              <a:t>univariate</a:t>
            </a:r>
            <a:r>
              <a:rPr lang="en-GB" sz="2000" dirty="0"/>
              <a:t> </a:t>
            </a:r>
            <a:r>
              <a:rPr lang="en-GB" sz="2000" dirty="0" smtClean="0"/>
              <a:t>distributions (log-normal)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87" y="1280319"/>
            <a:ext cx="3813613" cy="3813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90455"/>
            <a:ext cx="3033501" cy="3033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0" y="4956613"/>
            <a:ext cx="815362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2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76" y="1785394"/>
            <a:ext cx="4583917" cy="215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dirty="0" err="1" smtClean="0"/>
              <a:t>Tissue-scale</a:t>
            </a:r>
            <a:r>
              <a:rPr lang="de-DE" dirty="0" smtClean="0"/>
              <a:t> </a:t>
            </a:r>
            <a:r>
              <a:rPr lang="de-DE" dirty="0" err="1" smtClean="0"/>
              <a:t>Sinusoidal</a:t>
            </a:r>
            <a:r>
              <a:rPr lang="de-DE" dirty="0" smtClean="0"/>
              <a:t> Unit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9" y="1366586"/>
            <a:ext cx="2768419" cy="2768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023079"/>
            <a:ext cx="2802264" cy="2802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19" y="1333929"/>
            <a:ext cx="2742644" cy="2742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6" y="4052443"/>
            <a:ext cx="2743486" cy="2743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39" y="4007552"/>
            <a:ext cx="2810148" cy="28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LHS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de-DE" dirty="0" err="1" smtClean="0"/>
              <a:t>Latin</a:t>
            </a:r>
            <a:r>
              <a:rPr lang="de-DE" dirty="0" smtClean="0"/>
              <a:t> </a:t>
            </a:r>
            <a:r>
              <a:rPr lang="de-DE" dirty="0" err="1" smtClean="0"/>
              <a:t>hypercube</a:t>
            </a:r>
            <a:r>
              <a:rPr lang="de-DE" dirty="0" smtClean="0"/>
              <a:t> </a:t>
            </a:r>
            <a:r>
              <a:rPr lang="de-DE" dirty="0" err="1" smtClean="0"/>
              <a:t>sampling</a:t>
            </a:r>
            <a:r>
              <a:rPr lang="de-DE" dirty="0" smtClean="0"/>
              <a:t> (LHS) &amp;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MonteCarlo</a:t>
            </a:r>
            <a:r>
              <a:rPr lang="de-DE" dirty="0" smtClean="0"/>
              <a:t> </a:t>
            </a:r>
            <a:r>
              <a:rPr lang="de-DE" dirty="0" err="1" smtClean="0"/>
              <a:t>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33600"/>
            <a:ext cx="4648200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87879"/>
            <a:ext cx="3352800" cy="46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780372"/>
            <a:ext cx="3204283" cy="402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" y="3970"/>
            <a:ext cx="8229600" cy="1143000"/>
          </a:xfrm>
        </p:spPr>
        <p:txBody>
          <a:bodyPr/>
          <a:lstStyle/>
          <a:p>
            <a:r>
              <a:rPr lang="de-DE" dirty="0" err="1" smtClean="0"/>
              <a:t>Convergence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485071"/>
            <a:ext cx="2954003" cy="23622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1905000"/>
          </a:xfrm>
        </p:spPr>
        <p:txBody>
          <a:bodyPr/>
          <a:lstStyle/>
          <a:p>
            <a:r>
              <a:rPr lang="de-DE" dirty="0" smtClean="0"/>
              <a:t>Challenge:</a:t>
            </a:r>
          </a:p>
          <a:p>
            <a:pPr lvl="1"/>
            <a:r>
              <a:rPr lang="de-DE" dirty="0" smtClean="0"/>
              <a:t>High-dimensional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(5-10 </a:t>
            </a:r>
            <a:r>
              <a:rPr lang="de-DE" dirty="0" err="1" smtClean="0"/>
              <a:t>dimensions</a:t>
            </a:r>
            <a:r>
              <a:rPr lang="de-DE" dirty="0" smtClean="0"/>
              <a:t> in </a:t>
            </a:r>
            <a:r>
              <a:rPr lang="de-DE" dirty="0" err="1" smtClean="0"/>
              <a:t>tissue</a:t>
            </a:r>
            <a:r>
              <a:rPr lang="de-DE" dirty="0" smtClean="0"/>
              <a:t> &amp; </a:t>
            </a:r>
            <a:r>
              <a:rPr lang="de-DE" dirty="0" err="1" smtClean="0"/>
              <a:t>metabolic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Many</a:t>
            </a:r>
            <a:r>
              <a:rPr lang="de-DE" dirty="0" smtClean="0"/>
              <a:t> „clever“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r>
              <a:rPr lang="de-DE" dirty="0" err="1" smtClean="0"/>
              <a:t>necessary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properly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0" y="2841340"/>
            <a:ext cx="2606900" cy="3649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658" y="134991"/>
            <a:ext cx="1274228" cy="11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Combination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133600"/>
          </a:xfrm>
        </p:spPr>
        <p:txBody>
          <a:bodyPr>
            <a:normAutofit/>
          </a:bodyPr>
          <a:lstStyle/>
          <a:p>
            <a:r>
              <a:rPr lang="de-DE" sz="2000" b="1" dirty="0" smtClean="0"/>
              <a:t>50% LHS </a:t>
            </a:r>
            <a:r>
              <a:rPr lang="de-DE" sz="2000" dirty="0" smtClean="0"/>
              <a:t>(</a:t>
            </a:r>
            <a:r>
              <a:rPr lang="de-DE" sz="2000" dirty="0" err="1" smtClean="0"/>
              <a:t>cover</a:t>
            </a:r>
            <a:r>
              <a:rPr lang="de-DE" sz="2000" dirty="0" smtClean="0"/>
              <a:t> </a:t>
            </a:r>
            <a:r>
              <a:rPr lang="de-DE" sz="2000" dirty="0" err="1" smtClean="0"/>
              <a:t>full</a:t>
            </a:r>
            <a:r>
              <a:rPr lang="de-DE" sz="2000" dirty="0" smtClean="0"/>
              <a:t> </a:t>
            </a:r>
            <a:r>
              <a:rPr lang="de-DE" sz="2000" dirty="0" err="1" smtClean="0"/>
              <a:t>range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0.01-0.99 </a:t>
            </a:r>
            <a:r>
              <a:rPr lang="de-DE" sz="2000" dirty="0" err="1" smtClean="0"/>
              <a:t>quantiles</a:t>
            </a:r>
            <a:r>
              <a:rPr lang="de-DE" sz="2000" dirty="0" smtClean="0"/>
              <a:t>) </a:t>
            </a:r>
          </a:p>
          <a:p>
            <a:r>
              <a:rPr lang="de-DE" sz="2000" b="1" dirty="0" smtClean="0"/>
              <a:t>50% </a:t>
            </a:r>
            <a:r>
              <a:rPr lang="de-DE" sz="2000" b="1" dirty="0" err="1" smtClean="0"/>
              <a:t>distribution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sampling</a:t>
            </a:r>
            <a:r>
              <a:rPr lang="de-DE" sz="2000" dirty="0" smtClean="0"/>
              <a:t> </a:t>
            </a:r>
            <a:r>
              <a:rPr lang="de-DE" sz="2000" dirty="0"/>
              <a:t>(</a:t>
            </a:r>
            <a:r>
              <a:rPr lang="de-DE" sz="2000" dirty="0" err="1" smtClean="0"/>
              <a:t>account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highly</a:t>
            </a:r>
            <a:r>
              <a:rPr lang="de-DE" sz="2000" dirty="0" smtClean="0"/>
              <a:t> probable </a:t>
            </a:r>
            <a:r>
              <a:rPr lang="de-DE" sz="2000" dirty="0" err="1" smtClean="0"/>
              <a:t>events</a:t>
            </a:r>
            <a:r>
              <a:rPr lang="de-DE" sz="2000" dirty="0" smtClean="0"/>
              <a:t>)</a:t>
            </a:r>
          </a:p>
          <a:p>
            <a:r>
              <a:rPr lang="de-DE" sz="2000" b="1" dirty="0" smtClean="0"/>
              <a:t>ECDF</a:t>
            </a:r>
            <a:r>
              <a:rPr lang="de-DE" sz="2000" dirty="0" smtClean="0"/>
              <a:t> </a:t>
            </a:r>
            <a:r>
              <a:rPr lang="de-DE" sz="2000" b="1" dirty="0" err="1" smtClean="0"/>
              <a:t>based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weighting</a:t>
            </a:r>
            <a:r>
              <a:rPr lang="de-DE" sz="2000" b="1" dirty="0" smtClean="0"/>
              <a:t> </a:t>
            </a:r>
            <a:r>
              <a:rPr lang="de-DE" sz="2000" dirty="0" smtClean="0"/>
              <a:t>(</a:t>
            </a:r>
            <a:r>
              <a:rPr lang="de-DE" sz="2000" dirty="0" err="1"/>
              <a:t>empirical</a:t>
            </a:r>
            <a:r>
              <a:rPr lang="de-DE" sz="2000" dirty="0"/>
              <a:t> </a:t>
            </a:r>
            <a:r>
              <a:rPr lang="de-DE" sz="2000" dirty="0" err="1"/>
              <a:t>cumulative</a:t>
            </a:r>
            <a:r>
              <a:rPr lang="de-DE" sz="2000" dirty="0"/>
              <a:t> </a:t>
            </a:r>
            <a:r>
              <a:rPr lang="de-DE" sz="2000" dirty="0" err="1"/>
              <a:t>distribution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) </a:t>
            </a:r>
            <a:r>
              <a:rPr lang="de-DE" sz="2000" dirty="0" err="1" smtClean="0"/>
              <a:t>of</a:t>
            </a:r>
            <a:r>
              <a:rPr lang="de-DE" sz="2000" dirty="0" smtClean="0"/>
              <a:t> sample </a:t>
            </a:r>
            <a:r>
              <a:rPr lang="de-DE" sz="2000" dirty="0" err="1" smtClean="0"/>
              <a:t>contribution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under</a:t>
            </a:r>
            <a:r>
              <a:rPr lang="de-DE" sz="2000" dirty="0" smtClean="0"/>
              <a:t> </a:t>
            </a:r>
            <a:r>
              <a:rPr lang="de-DE" sz="2000" dirty="0" err="1" smtClean="0"/>
              <a:t>assumption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statistical</a:t>
            </a:r>
            <a:r>
              <a:rPr lang="de-DE" sz="2000" dirty="0" smtClean="0"/>
              <a:t> </a:t>
            </a:r>
            <a:r>
              <a:rPr lang="de-DE" sz="2000" dirty="0" err="1" smtClean="0"/>
              <a:t>independence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parameters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6781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9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0403"/>
          </a:xfrm>
        </p:spPr>
        <p:txBody>
          <a:bodyPr/>
          <a:lstStyle/>
          <a:p>
            <a:r>
              <a:rPr lang="de-DE" dirty="0" err="1" smtClean="0"/>
              <a:t>Perivenious</a:t>
            </a:r>
            <a:r>
              <a:rPr lang="de-DE" dirty="0" smtClean="0"/>
              <a:t> Dilution </a:t>
            </a:r>
            <a:r>
              <a:rPr lang="de-DE" dirty="0" err="1" smtClean="0"/>
              <a:t>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1"/>
            <a:ext cx="6781800" cy="1981200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, but still not optimal</a:t>
            </a:r>
            <a:endParaRPr lang="en-US" dirty="0" smtClean="0"/>
          </a:p>
          <a:p>
            <a:pPr lvl="1"/>
            <a:r>
              <a:rPr lang="de-DE" dirty="0" smtClean="0"/>
              <a:t>N=1000 </a:t>
            </a:r>
            <a:r>
              <a:rPr lang="de-DE" dirty="0" err="1" smtClean="0"/>
              <a:t>mixed</a:t>
            </a:r>
            <a:r>
              <a:rPr lang="de-DE" dirty="0" smtClean="0"/>
              <a:t> (500 LHS &amp; 500 </a:t>
            </a:r>
            <a:r>
              <a:rPr lang="de-DE" dirty="0" err="1" smtClean="0"/>
              <a:t>distribution</a:t>
            </a:r>
            <a:r>
              <a:rPr lang="de-DE" dirty="0" smtClean="0"/>
              <a:t>) +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err="1" smtClean="0"/>
              <a:t>weighting</a:t>
            </a:r>
            <a:endParaRPr lang="de-DE" dirty="0" smtClean="0"/>
          </a:p>
          <a:p>
            <a:pPr lvl="1"/>
            <a:r>
              <a:rPr lang="de-DE" dirty="0" smtClean="0"/>
              <a:t>TODO: Drop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statistical</a:t>
            </a:r>
            <a:r>
              <a:rPr lang="de-DE" dirty="0" smtClean="0"/>
              <a:t> </a:t>
            </a:r>
            <a:r>
              <a:rPr lang="de-DE" dirty="0" err="1" smtClean="0"/>
              <a:t>independence</a:t>
            </a:r>
            <a:r>
              <a:rPr lang="de-DE" dirty="0" smtClean="0"/>
              <a:t> &amp; </a:t>
            </a:r>
            <a:r>
              <a:rPr lang="de-DE" dirty="0" err="1" smtClean="0"/>
              <a:t>construct</a:t>
            </a:r>
            <a:r>
              <a:rPr lang="de-DE" dirty="0" smtClean="0"/>
              <a:t> a multidimensional ECDF</a:t>
            </a:r>
            <a:endParaRPr lang="de-DE" dirty="0"/>
          </a:p>
          <a:p>
            <a:r>
              <a:rPr lang="de-DE" dirty="0" smtClean="0"/>
              <a:t>Note:</a:t>
            </a:r>
          </a:p>
          <a:p>
            <a:pPr lvl="1"/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variables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albumin</a:t>
            </a:r>
            <a:r>
              <a:rPr lang="de-DE" dirty="0"/>
              <a:t> </a:t>
            </a:r>
            <a:r>
              <a:rPr lang="de-DE" dirty="0" smtClean="0"/>
              <a:t>(Disse </a:t>
            </a:r>
            <a:r>
              <a:rPr lang="de-DE" dirty="0" err="1" smtClean="0"/>
              <a:t>space</a:t>
            </a:r>
            <a:r>
              <a:rPr lang="de-DE" dirty="0" smtClean="0"/>
              <a:t>) </a:t>
            </a:r>
            <a:r>
              <a:rPr lang="de-DE" dirty="0" err="1" smtClean="0"/>
              <a:t>compared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RBC</a:t>
            </a:r>
          </a:p>
          <a:p>
            <a:pPr lvl="1"/>
            <a:r>
              <a:rPr lang="de-DE" dirty="0" smtClean="0"/>
              <a:t>High </a:t>
            </a:r>
            <a:r>
              <a:rPr lang="de-DE" dirty="0" err="1" smtClean="0"/>
              <a:t>variance</a:t>
            </a:r>
            <a:r>
              <a:rPr lang="de-DE" dirty="0" smtClean="0"/>
              <a:t>! An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dilution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r>
              <a:rPr lang="de-DE" dirty="0" smtClean="0"/>
              <a:t>, but </a:t>
            </a:r>
            <a:r>
              <a:rPr lang="de-DE" dirty="0" err="1" smtClean="0"/>
              <a:t>locally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high </a:t>
            </a:r>
            <a:r>
              <a:rPr lang="de-DE" dirty="0" err="1" smtClean="0"/>
              <a:t>diversity</a:t>
            </a:r>
            <a:r>
              <a:rPr lang="de-DE" dirty="0" smtClean="0"/>
              <a:t> in </a:t>
            </a:r>
            <a:r>
              <a:rPr lang="de-DE" dirty="0" err="1" smtClean="0"/>
              <a:t>sinusoids</a:t>
            </a:r>
            <a:r>
              <a:rPr lang="de-DE" dirty="0" smtClean="0"/>
              <a:t> (</a:t>
            </a:r>
            <a:r>
              <a:rPr lang="de-DE" dirty="0" err="1" smtClean="0"/>
              <a:t>transition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, </a:t>
            </a:r>
            <a:r>
              <a:rPr lang="de-DE" dirty="0" err="1" smtClean="0"/>
              <a:t>spread</a:t>
            </a:r>
            <a:r>
              <a:rPr lang="de-DE" dirty="0" smtClean="0"/>
              <a:t>, …).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98201"/>
            <a:ext cx="6781800" cy="4087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752600"/>
            <a:ext cx="1274228" cy="1192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3124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 smtClean="0"/>
              <a:t>Periportal</a:t>
            </a:r>
            <a:r>
              <a:rPr lang="de-DE" dirty="0" smtClean="0"/>
              <a:t> </a:t>
            </a:r>
            <a:r>
              <a:rPr lang="de-DE" dirty="0" err="1" smtClean="0"/>
              <a:t>peak</a:t>
            </a:r>
            <a:endParaRPr lang="de-DE" dirty="0"/>
          </a:p>
          <a:p>
            <a:r>
              <a:rPr lang="de-DE" dirty="0" smtClean="0"/>
              <a:t>0.5s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0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1792</TotalTime>
  <Words>1288</Words>
  <Application>Microsoft Office PowerPoint</Application>
  <PresentationFormat>On-screen Show (4:3)</PresentationFormat>
  <Paragraphs>205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Segoe UI Semibold</vt:lpstr>
      <vt:lpstr>Wingdings</vt:lpstr>
      <vt:lpstr>Office Theme</vt:lpstr>
      <vt:lpstr>From Hepatocytes to Whole Liver Function: A Multi-scale Model of Human Galactose Metabolism - Sampling Parameter Distributions König M. &amp; Holzhütter HG.</vt:lpstr>
      <vt:lpstr>Liver Architecture</vt:lpstr>
      <vt:lpstr>Modeling Pipeline</vt:lpstr>
      <vt:lpstr>Fitting Distributions</vt:lpstr>
      <vt:lpstr>Tissue-scale Sinusoidal Unit</vt:lpstr>
      <vt:lpstr>LHS Sampling</vt:lpstr>
      <vt:lpstr>Convergence</vt:lpstr>
      <vt:lpstr>Combination Strategy</vt:lpstr>
      <vt:lpstr>Perivenious Dilution Curves</vt:lpstr>
      <vt:lpstr>PowerPoint Presentation</vt:lpstr>
      <vt:lpstr>Multiple indicator Dilution</vt:lpstr>
      <vt:lpstr>Modeling Pipeline</vt:lpstr>
      <vt:lpstr>PowerPoint Presentation</vt:lpstr>
      <vt:lpstr>PowerPoint Presentation</vt:lpstr>
      <vt:lpstr>Organ-scale –  Whole Liver Metabolism</vt:lpstr>
      <vt:lpstr>Organ-Scale</vt:lpstr>
      <vt:lpstr>WORK in Progress</vt:lpstr>
      <vt:lpstr>Work in Progress</vt:lpstr>
      <vt:lpstr>PowerPoint Presentation</vt:lpstr>
      <vt:lpstr>Cellular Scale - Hepatocytes</vt:lpstr>
      <vt:lpstr>Galactose Metabolism</vt:lpstr>
      <vt:lpstr>Galactosemias</vt:lpstr>
      <vt:lpstr>Hepatocyte Model</vt:lpstr>
      <vt:lpstr>Galactosemia (GALK, GALT, GALE)</vt:lpstr>
      <vt:lpstr>PowerPoint Presentation</vt:lpstr>
      <vt:lpstr>Sinusoid</vt:lpstr>
      <vt:lpstr>Endothelial Fenestrae</vt:lpstr>
      <vt:lpstr>Fenestrae</vt:lpstr>
      <vt:lpstr>Space of Dissé</vt:lpstr>
      <vt:lpstr>Sinusoid Ultrastructure</vt:lpstr>
      <vt:lpstr>Tight Sinusoids</vt:lpstr>
      <vt:lpstr>Blood Flow</vt:lpstr>
      <vt:lpstr>Blood Flow</vt:lpstr>
      <vt:lpstr>Lymph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Hepatic zonation of  Glucose Metabolism</dc:title>
  <dc:creator>mkoenig</dc:creator>
  <cp:lastModifiedBy>Windows User</cp:lastModifiedBy>
  <cp:revision>147</cp:revision>
  <dcterms:created xsi:type="dcterms:W3CDTF">2006-08-16T00:00:00Z</dcterms:created>
  <dcterms:modified xsi:type="dcterms:W3CDTF">2014-05-05T09:57:51Z</dcterms:modified>
</cp:coreProperties>
</file>